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8" r:id="rId4"/>
  </p:sldMasterIdLst>
  <p:notesMasterIdLst>
    <p:notesMasterId r:id="rId16"/>
  </p:notesMasterIdLst>
  <p:sldIdLst>
    <p:sldId id="270" r:id="rId5"/>
    <p:sldId id="294" r:id="rId6"/>
    <p:sldId id="298" r:id="rId7"/>
    <p:sldId id="299" r:id="rId8"/>
    <p:sldId id="300" r:id="rId9"/>
    <p:sldId id="276" r:id="rId10"/>
    <p:sldId id="288" r:id="rId11"/>
    <p:sldId id="289" r:id="rId12"/>
    <p:sldId id="290" r:id="rId13"/>
    <p:sldId id="292" r:id="rId14"/>
    <p:sldId id="293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5" userDrawn="1">
          <p15:clr>
            <a:srgbClr val="A4A3A4"/>
          </p15:clr>
        </p15:guide>
        <p15:guide id="2" pos="295" userDrawn="1">
          <p15:clr>
            <a:srgbClr val="A4A3A4"/>
          </p15:clr>
        </p15:guide>
        <p15:guide id="3" orient="horz" pos="2935" userDrawn="1">
          <p15:clr>
            <a:srgbClr val="A4A3A4"/>
          </p15:clr>
        </p15:guide>
        <p15:guide id="4" pos="54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032"/>
    <a:srgbClr val="2A9D8F"/>
    <a:srgbClr val="264653"/>
    <a:srgbClr val="E9C46A"/>
    <a:srgbClr val="E76F51"/>
    <a:srgbClr val="F4A2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59E5FB-467A-C41E-8DA6-D8200AE78349}" v="142" dt="2022-06-15T01:41:33.491"/>
  </p1510:revLst>
</p1510:revInfo>
</file>

<file path=ppt/tableStyles.xml><?xml version="1.0" encoding="utf-8"?>
<a:tblStyleLst xmlns:a="http://schemas.openxmlformats.org/drawingml/2006/main" def="{E02098BF-17E7-4FA7-9C36-B1E1B76C6B67}">
  <a:tblStyle styleId="{E02098BF-17E7-4FA7-9C36-B1E1B76C6B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7" autoAdjust="0"/>
    <p:restoredTop sz="93953" autoAdjust="0"/>
  </p:normalViewPr>
  <p:slideViewPr>
    <p:cSldViewPr snapToGrid="0">
      <p:cViewPr>
        <p:scale>
          <a:sx n="200" d="100"/>
          <a:sy n="200" d="100"/>
        </p:scale>
        <p:origin x="144" y="-960"/>
      </p:cViewPr>
      <p:guideLst>
        <p:guide orient="horz" pos="305"/>
        <p:guide pos="295"/>
        <p:guide orient="horz" pos="2935"/>
        <p:guide pos="54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dodo (DMIA)" userId="S::widodo.a5v@ap.denso.com::f5c75c50-fab1-4aad-b7d3-d66f8134eadf" providerId="AD" clId="Web-{F059E5FB-467A-C41E-8DA6-D8200AE78349}"/>
    <pc:docChg chg="delSld modSld">
      <pc:chgData name="Widodo (DMIA)" userId="S::widodo.a5v@ap.denso.com::f5c75c50-fab1-4aad-b7d3-d66f8134eadf" providerId="AD" clId="Web-{F059E5FB-467A-C41E-8DA6-D8200AE78349}" dt="2022-06-15T01:41:33.491" v="123" actId="1076"/>
      <pc:docMkLst>
        <pc:docMk/>
      </pc:docMkLst>
      <pc:sldChg chg="addSp delSp modSp del">
        <pc:chgData name="Widodo (DMIA)" userId="S::widodo.a5v@ap.denso.com::f5c75c50-fab1-4aad-b7d3-d66f8134eadf" providerId="AD" clId="Web-{F059E5FB-467A-C41E-8DA6-D8200AE78349}" dt="2022-06-15T01:40:28.364" v="118"/>
        <pc:sldMkLst>
          <pc:docMk/>
          <pc:sldMk cId="0" sldId="256"/>
        </pc:sldMkLst>
        <pc:spChg chg="add del mod">
          <ac:chgData name="Widodo (DMIA)" userId="S::widodo.a5v@ap.denso.com::f5c75c50-fab1-4aad-b7d3-d66f8134eadf" providerId="AD" clId="Web-{F059E5FB-467A-C41E-8DA6-D8200AE78349}" dt="2022-06-15T01:40:09.410" v="97"/>
          <ac:spMkLst>
            <pc:docMk/>
            <pc:sldMk cId="0" sldId="256"/>
            <ac:spMk id="3" creationId="{A92F349C-240F-819D-3785-737D4E282A3F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8.645" v="96"/>
          <ac:spMkLst>
            <pc:docMk/>
            <pc:sldMk cId="0" sldId="256"/>
            <ac:spMk id="5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0.426" v="98"/>
          <ac:spMkLst>
            <pc:docMk/>
            <pc:sldMk cId="0" sldId="256"/>
            <ac:spMk id="55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40:06.020" v="95"/>
          <ac:picMkLst>
            <pc:docMk/>
            <pc:sldMk cId="0" sldId="256"/>
            <ac:picMk id="56" creationId="{00000000-0000-0000-0000-000000000000}"/>
          </ac:picMkLst>
        </pc:picChg>
      </pc:sldChg>
      <pc:sldChg chg="addSp delSp modSp del">
        <pc:chgData name="Widodo (DMIA)" userId="S::widodo.a5v@ap.denso.com::f5c75c50-fab1-4aad-b7d3-d66f8134eadf" providerId="AD" clId="Web-{F059E5FB-467A-C41E-8DA6-D8200AE78349}" dt="2022-06-15T01:40:28.364" v="117"/>
        <pc:sldMkLst>
          <pc:docMk/>
          <pc:sldMk cId="0" sldId="257"/>
        </pc:sldMkLst>
        <pc:spChg chg="add mod">
          <ac:chgData name="Widodo (DMIA)" userId="S::widodo.a5v@ap.denso.com::f5c75c50-fab1-4aad-b7d3-d66f8134eadf" providerId="AD" clId="Web-{F059E5FB-467A-C41E-8DA6-D8200AE78349}" dt="2022-06-15T01:40:15.411" v="103"/>
          <ac:spMkLst>
            <pc:docMk/>
            <pc:sldMk cId="0" sldId="257"/>
            <ac:spMk id="3" creationId="{A5CCC6DE-F026-67E9-F7BD-48E651AB1B7B}"/>
          </ac:spMkLst>
        </pc:spChg>
        <pc:spChg chg="add mod">
          <ac:chgData name="Widodo (DMIA)" userId="S::widodo.a5v@ap.denso.com::f5c75c50-fab1-4aad-b7d3-d66f8134eadf" providerId="AD" clId="Web-{F059E5FB-467A-C41E-8DA6-D8200AE78349}" dt="2022-06-15T01:40:15.442" v="104"/>
          <ac:spMkLst>
            <pc:docMk/>
            <pc:sldMk cId="0" sldId="257"/>
            <ac:spMk id="5" creationId="{2E4F9AF5-2DE9-18A0-C2FC-C40101863BF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442" v="104"/>
          <ac:spMkLst>
            <pc:docMk/>
            <pc:sldMk cId="0" sldId="257"/>
            <ac:spMk id="6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411" v="103"/>
          <ac:spMkLst>
            <pc:docMk/>
            <pc:sldMk cId="0" sldId="257"/>
            <ac:spMk id="6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395" v="100"/>
          <ac:spMkLst>
            <pc:docMk/>
            <pc:sldMk cId="0" sldId="257"/>
            <ac:spMk id="6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395" v="99"/>
          <ac:spMkLst>
            <pc:docMk/>
            <pc:sldMk cId="0" sldId="257"/>
            <ac:spMk id="66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40:15.395" v="102"/>
          <ac:picMkLst>
            <pc:docMk/>
            <pc:sldMk cId="0" sldId="257"/>
            <ac:picMk id="6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15.395" v="101"/>
          <ac:picMkLst>
            <pc:docMk/>
            <pc:sldMk cId="0" sldId="257"/>
            <ac:picMk id="64" creationId="{00000000-0000-0000-0000-000000000000}"/>
          </ac:picMkLst>
        </pc:picChg>
      </pc:sldChg>
      <pc:sldChg chg="del">
        <pc:chgData name="Widodo (DMIA)" userId="S::widodo.a5v@ap.denso.com::f5c75c50-fab1-4aad-b7d3-d66f8134eadf" providerId="AD" clId="Web-{F059E5FB-467A-C41E-8DA6-D8200AE78349}" dt="2022-06-15T01:40:28.364" v="116"/>
        <pc:sldMkLst>
          <pc:docMk/>
          <pc:sldMk cId="0" sldId="258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5"/>
        <pc:sldMkLst>
          <pc:docMk/>
          <pc:sldMk cId="0" sldId="259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4"/>
        <pc:sldMkLst>
          <pc:docMk/>
          <pc:sldMk cId="0" sldId="260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3"/>
        <pc:sldMkLst>
          <pc:docMk/>
          <pc:sldMk cId="0" sldId="261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2"/>
        <pc:sldMkLst>
          <pc:docMk/>
          <pc:sldMk cId="0" sldId="262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1"/>
        <pc:sldMkLst>
          <pc:docMk/>
          <pc:sldMk cId="0" sldId="263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0"/>
        <pc:sldMkLst>
          <pc:docMk/>
          <pc:sldMk cId="0" sldId="264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09"/>
        <pc:sldMkLst>
          <pc:docMk/>
          <pc:sldMk cId="0" sldId="265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8"/>
        <pc:sldMkLst>
          <pc:docMk/>
          <pc:sldMk cId="0" sldId="266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7"/>
        <pc:sldMkLst>
          <pc:docMk/>
          <pc:sldMk cId="0" sldId="267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6"/>
        <pc:sldMkLst>
          <pc:docMk/>
          <pc:sldMk cId="0" sldId="268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5"/>
        <pc:sldMkLst>
          <pc:docMk/>
          <pc:sldMk cId="0" sldId="269"/>
        </pc:sldMkLst>
      </pc:sldChg>
      <pc:sldChg chg="modSp">
        <pc:chgData name="Widodo (DMIA)" userId="S::widodo.a5v@ap.denso.com::f5c75c50-fab1-4aad-b7d3-d66f8134eadf" providerId="AD" clId="Web-{F059E5FB-467A-C41E-8DA6-D8200AE78349}" dt="2022-06-15T01:41:33.491" v="123" actId="1076"/>
        <pc:sldMkLst>
          <pc:docMk/>
          <pc:sldMk cId="2421093378" sldId="270"/>
        </pc:sldMkLst>
        <pc:spChg chg="mod">
          <ac:chgData name="Widodo (DMIA)" userId="S::widodo.a5v@ap.denso.com::f5c75c50-fab1-4aad-b7d3-d66f8134eadf" providerId="AD" clId="Web-{F059E5FB-467A-C41E-8DA6-D8200AE78349}" dt="2022-06-15T01:41:33.491" v="123" actId="1076"/>
          <ac:spMkLst>
            <pc:docMk/>
            <pc:sldMk cId="2421093378" sldId="270"/>
            <ac:spMk id="10" creationId="{C3C5661B-7D62-4F6E-A9EE-C79A43AABDED}"/>
          </ac:spMkLst>
        </pc:spChg>
      </pc:sldChg>
      <pc:sldChg chg="delSp">
        <pc:chgData name="Widodo (DMIA)" userId="S::widodo.a5v@ap.denso.com::f5c75c50-fab1-4aad-b7d3-d66f8134eadf" providerId="AD" clId="Web-{F059E5FB-467A-C41E-8DA6-D8200AE78349}" dt="2022-06-15T01:41:13.553" v="120"/>
        <pc:sldMkLst>
          <pc:docMk/>
          <pc:sldMk cId="259294242" sldId="271"/>
        </pc:sldMkLst>
        <pc:spChg chg="del">
          <ac:chgData name="Widodo (DMIA)" userId="S::widodo.a5v@ap.denso.com::f5c75c50-fab1-4aad-b7d3-d66f8134eadf" providerId="AD" clId="Web-{F059E5FB-467A-C41E-8DA6-D8200AE78349}" dt="2022-06-15T01:39:40.050" v="31"/>
          <ac:spMkLst>
            <pc:docMk/>
            <pc:sldMk cId="259294242" sldId="271"/>
            <ac:spMk id="5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30"/>
          <ac:spMkLst>
            <pc:docMk/>
            <pc:sldMk cId="259294242" sldId="271"/>
            <ac:spMk id="6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29"/>
          <ac:spMkLst>
            <pc:docMk/>
            <pc:sldMk cId="259294242" sldId="271"/>
            <ac:spMk id="7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28"/>
          <ac:spMkLst>
            <pc:docMk/>
            <pc:sldMk cId="259294242" sldId="271"/>
            <ac:spMk id="8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2.785" v="33"/>
          <ac:spMkLst>
            <pc:docMk/>
            <pc:sldMk cId="259294242" sldId="271"/>
            <ac:spMk id="11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23"/>
          <ac:spMkLst>
            <pc:docMk/>
            <pc:sldMk cId="259294242" sldId="271"/>
            <ac:spMk id="1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9"/>
          <ac:spMkLst>
            <pc:docMk/>
            <pc:sldMk cId="259294242" sldId="271"/>
            <ac:spMk id="1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22"/>
          <ac:spMkLst>
            <pc:docMk/>
            <pc:sldMk cId="259294242" sldId="271"/>
            <ac:spMk id="1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21"/>
          <ac:spMkLst>
            <pc:docMk/>
            <pc:sldMk cId="259294242" sldId="271"/>
            <ac:spMk id="1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20"/>
          <ac:spMkLst>
            <pc:docMk/>
            <pc:sldMk cId="259294242" sldId="271"/>
            <ac:spMk id="17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8"/>
          <ac:spMkLst>
            <pc:docMk/>
            <pc:sldMk cId="259294242" sldId="271"/>
            <ac:spMk id="2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7"/>
          <ac:spMkLst>
            <pc:docMk/>
            <pc:sldMk cId="259294242" sldId="271"/>
            <ac:spMk id="2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6"/>
          <ac:spMkLst>
            <pc:docMk/>
            <pc:sldMk cId="259294242" sldId="271"/>
            <ac:spMk id="2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5"/>
          <ac:spMkLst>
            <pc:docMk/>
            <pc:sldMk cId="259294242" sldId="271"/>
            <ac:spMk id="2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4"/>
          <ac:spMkLst>
            <pc:docMk/>
            <pc:sldMk cId="259294242" sldId="271"/>
            <ac:spMk id="2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32"/>
          <ac:spMkLst>
            <pc:docMk/>
            <pc:sldMk cId="259294242" sldId="271"/>
            <ac:spMk id="38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1:13.553" v="120"/>
          <ac:spMkLst>
            <pc:docMk/>
            <pc:sldMk cId="259294242" sldId="271"/>
            <ac:spMk id="70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39:40.050" v="27"/>
          <ac:picMkLst>
            <pc:docMk/>
            <pc:sldMk cId="259294242" sldId="271"/>
            <ac:picMk id="2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40.050" v="26"/>
          <ac:picMkLst>
            <pc:docMk/>
            <pc:sldMk cId="259294242" sldId="271"/>
            <ac:picMk id="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40.050" v="25"/>
          <ac:picMkLst>
            <pc:docMk/>
            <pc:sldMk cId="259294242" sldId="271"/>
            <ac:picMk id="4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40.050" v="24"/>
          <ac:picMkLst>
            <pc:docMk/>
            <pc:sldMk cId="259294242" sldId="271"/>
            <ac:picMk id="10" creationId="{00000000-0000-0000-0000-000000000000}"/>
          </ac:picMkLst>
        </pc:picChg>
      </pc:sldChg>
      <pc:sldChg chg="delSp modSp">
        <pc:chgData name="Widodo (DMIA)" userId="S::widodo.a5v@ap.denso.com::f5c75c50-fab1-4aad-b7d3-d66f8134eadf" providerId="AD" clId="Web-{F059E5FB-467A-C41E-8DA6-D8200AE78349}" dt="2022-06-15T01:39:53.254" v="45"/>
        <pc:sldMkLst>
          <pc:docMk/>
          <pc:sldMk cId="1595602978" sldId="272"/>
        </pc:sldMkLst>
        <pc:spChg chg="del">
          <ac:chgData name="Widodo (DMIA)" userId="S::widodo.a5v@ap.denso.com::f5c75c50-fab1-4aad-b7d3-d66f8134eadf" providerId="AD" clId="Web-{F059E5FB-467A-C41E-8DA6-D8200AE78349}" dt="2022-06-15T01:39:46.801" v="39"/>
          <ac:spMkLst>
            <pc:docMk/>
            <pc:sldMk cId="1595602978" sldId="272"/>
            <ac:spMk id="6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801" v="38"/>
          <ac:spMkLst>
            <pc:docMk/>
            <pc:sldMk cId="1595602978" sldId="272"/>
            <ac:spMk id="6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785" v="36"/>
          <ac:spMkLst>
            <pc:docMk/>
            <pc:sldMk cId="1595602978" sldId="272"/>
            <ac:spMk id="6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785" v="35"/>
          <ac:spMkLst>
            <pc:docMk/>
            <pc:sldMk cId="1595602978" sldId="272"/>
            <ac:spMk id="68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785" v="34"/>
          <ac:spMkLst>
            <pc:docMk/>
            <pc:sldMk cId="1595602978" sldId="272"/>
            <ac:spMk id="6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1.144" v="44"/>
          <ac:spMkLst>
            <pc:docMk/>
            <pc:sldMk cId="1595602978" sldId="272"/>
            <ac:spMk id="71" creationId="{E5D79C0B-F5A5-4F59-8C4A-7E4303956003}"/>
          </ac:spMkLst>
        </pc:spChg>
        <pc:grpChg chg="del">
          <ac:chgData name="Widodo (DMIA)" userId="S::widodo.a5v@ap.denso.com::f5c75c50-fab1-4aad-b7d3-d66f8134eadf" providerId="AD" clId="Web-{F059E5FB-467A-C41E-8DA6-D8200AE78349}" dt="2022-06-15T01:39:53.254" v="45"/>
          <ac:grpSpMkLst>
            <pc:docMk/>
            <pc:sldMk cId="1595602978" sldId="272"/>
            <ac:grpSpMk id="17" creationId="{00000000-0000-0000-0000-000000000000}"/>
          </ac:grpSpMkLst>
        </pc:grpChg>
        <pc:grpChg chg="del">
          <ac:chgData name="Widodo (DMIA)" userId="S::widodo.a5v@ap.denso.com::f5c75c50-fab1-4aad-b7d3-d66f8134eadf" providerId="AD" clId="Web-{F059E5FB-467A-C41E-8DA6-D8200AE78349}" dt="2022-06-15T01:39:46.801" v="41"/>
          <ac:grpSpMkLst>
            <pc:docMk/>
            <pc:sldMk cId="1595602978" sldId="272"/>
            <ac:grpSpMk id="18" creationId="{00000000-0000-0000-0000-000000000000}"/>
          </ac:grpSpMkLst>
        </pc:grpChg>
        <pc:grpChg chg="del">
          <ac:chgData name="Widodo (DMIA)" userId="S::widodo.a5v@ap.denso.com::f5c75c50-fab1-4aad-b7d3-d66f8134eadf" providerId="AD" clId="Web-{F059E5FB-467A-C41E-8DA6-D8200AE78349}" dt="2022-06-15T01:39:46.801" v="42"/>
          <ac:grpSpMkLst>
            <pc:docMk/>
            <pc:sldMk cId="1595602978" sldId="272"/>
            <ac:grpSpMk id="20" creationId="{00000000-0000-0000-0000-000000000000}"/>
          </ac:grpSpMkLst>
        </pc:grpChg>
        <pc:grpChg chg="del">
          <ac:chgData name="Widodo (DMIA)" userId="S::widodo.a5v@ap.denso.com::f5c75c50-fab1-4aad-b7d3-d66f8134eadf" providerId="AD" clId="Web-{F059E5FB-467A-C41E-8DA6-D8200AE78349}" dt="2022-06-15T01:39:46.801" v="43"/>
          <ac:grpSpMkLst>
            <pc:docMk/>
            <pc:sldMk cId="1595602978" sldId="272"/>
            <ac:grpSpMk id="21" creationId="{00000000-0000-0000-0000-000000000000}"/>
          </ac:grpSpMkLst>
        </pc:grpChg>
        <pc:cxnChg chg="del mod">
          <ac:chgData name="Widodo (DMIA)" userId="S::widodo.a5v@ap.denso.com::f5c75c50-fab1-4aad-b7d3-d66f8134eadf" providerId="AD" clId="Web-{F059E5FB-467A-C41E-8DA6-D8200AE78349}" dt="2022-06-15T01:39:46.801" v="40"/>
          <ac:cxnSpMkLst>
            <pc:docMk/>
            <pc:sldMk cId="1595602978" sldId="272"/>
            <ac:cxnSpMk id="15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39:46.785" v="37"/>
          <ac:cxnSpMkLst>
            <pc:docMk/>
            <pc:sldMk cId="1595602978" sldId="272"/>
            <ac:cxnSpMk id="65" creationId="{00000000-0000-0000-0000-000000000000}"/>
          </ac:cxnSpMkLst>
        </pc:cxnChg>
      </pc:sldChg>
      <pc:sldChg chg="delSp">
        <pc:chgData name="Widodo (DMIA)" userId="S::widodo.a5v@ap.denso.com::f5c75c50-fab1-4aad-b7d3-d66f8134eadf" providerId="AD" clId="Web-{F059E5FB-467A-C41E-8DA6-D8200AE78349}" dt="2022-06-15T01:41:21.287" v="121"/>
        <pc:sldMkLst>
          <pc:docMk/>
          <pc:sldMk cId="3654356833" sldId="273"/>
        </pc:sldMkLst>
        <pc:spChg chg="del">
          <ac:chgData name="Widodo (DMIA)" userId="S::widodo.a5v@ap.denso.com::f5c75c50-fab1-4aad-b7d3-d66f8134eadf" providerId="AD" clId="Web-{F059E5FB-467A-C41E-8DA6-D8200AE78349}" dt="2022-06-15T01:39:56.707" v="63"/>
          <ac:spMkLst>
            <pc:docMk/>
            <pc:sldMk cId="3654356833" sldId="273"/>
            <ac:spMk id="11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61"/>
          <ac:spMkLst>
            <pc:docMk/>
            <pc:sldMk cId="3654356833" sldId="273"/>
            <ac:spMk id="4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60"/>
          <ac:spMkLst>
            <pc:docMk/>
            <pc:sldMk cId="3654356833" sldId="273"/>
            <ac:spMk id="5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9"/>
          <ac:spMkLst>
            <pc:docMk/>
            <pc:sldMk cId="3654356833" sldId="273"/>
            <ac:spMk id="5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8"/>
          <ac:spMkLst>
            <pc:docMk/>
            <pc:sldMk cId="3654356833" sldId="273"/>
            <ac:spMk id="5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7"/>
          <ac:spMkLst>
            <pc:docMk/>
            <pc:sldMk cId="3654356833" sldId="273"/>
            <ac:spMk id="5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6"/>
          <ac:spMkLst>
            <pc:docMk/>
            <pc:sldMk cId="3654356833" sldId="273"/>
            <ac:spMk id="5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8.879" v="64"/>
          <ac:spMkLst>
            <pc:docMk/>
            <pc:sldMk cId="3654356833" sldId="273"/>
            <ac:spMk id="5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5"/>
          <ac:spMkLst>
            <pc:docMk/>
            <pc:sldMk cId="3654356833" sldId="273"/>
            <ac:spMk id="57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4"/>
          <ac:spMkLst>
            <pc:docMk/>
            <pc:sldMk cId="3654356833" sldId="273"/>
            <ac:spMk id="5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1:21.287" v="121"/>
          <ac:spMkLst>
            <pc:docMk/>
            <pc:sldMk cId="3654356833" sldId="273"/>
            <ac:spMk id="7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9"/>
          <ac:spMkLst>
            <pc:docMk/>
            <pc:sldMk cId="3654356833" sldId="273"/>
            <ac:spMk id="8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8"/>
          <ac:spMkLst>
            <pc:docMk/>
            <pc:sldMk cId="3654356833" sldId="273"/>
            <ac:spMk id="8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7"/>
          <ac:spMkLst>
            <pc:docMk/>
            <pc:sldMk cId="3654356833" sldId="273"/>
            <ac:spMk id="8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6"/>
          <ac:spMkLst>
            <pc:docMk/>
            <pc:sldMk cId="3654356833" sldId="273"/>
            <ac:spMk id="86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39:56.707" v="62"/>
          <ac:picMkLst>
            <pc:docMk/>
            <pc:sldMk cId="3654356833" sldId="273"/>
            <ac:picMk id="37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3"/>
          <ac:picMkLst>
            <pc:docMk/>
            <pc:sldMk cId="3654356833" sldId="273"/>
            <ac:picMk id="67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2"/>
          <ac:picMkLst>
            <pc:docMk/>
            <pc:sldMk cId="3654356833" sldId="273"/>
            <ac:picMk id="69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1"/>
          <ac:picMkLst>
            <pc:docMk/>
            <pc:sldMk cId="3654356833" sldId="273"/>
            <ac:picMk id="71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0"/>
          <ac:picMkLst>
            <pc:docMk/>
            <pc:sldMk cId="3654356833" sldId="273"/>
            <ac:picMk id="73" creationId="{00000000-0000-0000-0000-000000000000}"/>
          </ac:picMkLst>
        </pc:picChg>
      </pc:sldChg>
      <pc:sldChg chg="delSp modSp">
        <pc:chgData name="Widodo (DMIA)" userId="S::widodo.a5v@ap.denso.com::f5c75c50-fab1-4aad-b7d3-d66f8134eadf" providerId="AD" clId="Web-{F059E5FB-467A-C41E-8DA6-D8200AE78349}" dt="2022-06-15T01:41:23.756" v="122"/>
        <pc:sldMkLst>
          <pc:docMk/>
          <pc:sldMk cId="1000495485" sldId="274"/>
        </pc:sldMkLst>
        <pc:spChg chg="del">
          <ac:chgData name="Widodo (DMIA)" userId="S::widodo.a5v@ap.denso.com::f5c75c50-fab1-4aad-b7d3-d66f8134eadf" providerId="AD" clId="Web-{F059E5FB-467A-C41E-8DA6-D8200AE78349}" dt="2022-06-15T01:40:02.098" v="92"/>
          <ac:spMkLst>
            <pc:docMk/>
            <pc:sldMk cId="1000495485" sldId="274"/>
            <ac:spMk id="6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98" v="94"/>
          <ac:spMkLst>
            <pc:docMk/>
            <pc:sldMk cId="1000495485" sldId="274"/>
            <ac:spMk id="11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98" v="93"/>
          <ac:spMkLst>
            <pc:docMk/>
            <pc:sldMk cId="1000495485" sldId="274"/>
            <ac:spMk id="27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70"/>
          <ac:spMkLst>
            <pc:docMk/>
            <pc:sldMk cId="1000495485" sldId="274"/>
            <ac:spMk id="2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9"/>
          <ac:spMkLst>
            <pc:docMk/>
            <pc:sldMk cId="1000495485" sldId="274"/>
            <ac:spMk id="3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8"/>
          <ac:spMkLst>
            <pc:docMk/>
            <pc:sldMk cId="1000495485" sldId="274"/>
            <ac:spMk id="3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7"/>
          <ac:spMkLst>
            <pc:docMk/>
            <pc:sldMk cId="1000495485" sldId="274"/>
            <ac:spMk id="3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6"/>
          <ac:spMkLst>
            <pc:docMk/>
            <pc:sldMk cId="1000495485" sldId="274"/>
            <ac:spMk id="3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5"/>
          <ac:spMkLst>
            <pc:docMk/>
            <pc:sldMk cId="1000495485" sldId="274"/>
            <ac:spMk id="3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71"/>
          <ac:spMkLst>
            <pc:docMk/>
            <pc:sldMk cId="1000495485" sldId="274"/>
            <ac:spMk id="5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1:23.756" v="122"/>
          <ac:spMkLst>
            <pc:docMk/>
            <pc:sldMk cId="1000495485" sldId="274"/>
            <ac:spMk id="70" creationId="{00000000-0000-0000-0000-000000000000}"/>
          </ac:spMkLst>
        </pc:spChg>
        <pc:grpChg chg="del">
          <ac:chgData name="Widodo (DMIA)" userId="S::widodo.a5v@ap.denso.com::f5c75c50-fab1-4aad-b7d3-d66f8134eadf" providerId="AD" clId="Web-{F059E5FB-467A-C41E-8DA6-D8200AE78349}" dt="2022-06-15T01:40:02.082" v="82"/>
          <ac:grpSpMkLst>
            <pc:docMk/>
            <pc:sldMk cId="1000495485" sldId="274"/>
            <ac:grpSpMk id="16" creationId="{00000000-0000-0000-0000-000000000000}"/>
          </ac:grpSpMkLst>
        </pc:grpChg>
        <pc:picChg chg="del">
          <ac:chgData name="Widodo (DMIA)" userId="S::widodo.a5v@ap.denso.com::f5c75c50-fab1-4aad-b7d3-d66f8134eadf" providerId="AD" clId="Web-{F059E5FB-467A-C41E-8DA6-D8200AE78349}" dt="2022-06-15T01:40:02.098" v="91"/>
          <ac:picMkLst>
            <pc:docMk/>
            <pc:sldMk cId="1000495485" sldId="274"/>
            <ac:picMk id="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90"/>
          <ac:picMkLst>
            <pc:docMk/>
            <pc:sldMk cId="1000495485" sldId="274"/>
            <ac:picMk id="4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9"/>
          <ac:picMkLst>
            <pc:docMk/>
            <pc:sldMk cId="1000495485" sldId="274"/>
            <ac:picMk id="5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85"/>
          <ac:picMkLst>
            <pc:docMk/>
            <pc:sldMk cId="1000495485" sldId="274"/>
            <ac:picMk id="8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8"/>
          <ac:picMkLst>
            <pc:docMk/>
            <pc:sldMk cId="1000495485" sldId="274"/>
            <ac:picMk id="12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7"/>
          <ac:picMkLst>
            <pc:docMk/>
            <pc:sldMk cId="1000495485" sldId="274"/>
            <ac:picMk id="1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6"/>
          <ac:picMkLst>
            <pc:docMk/>
            <pc:sldMk cId="1000495485" sldId="274"/>
            <ac:picMk id="14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84"/>
          <ac:picMkLst>
            <pc:docMk/>
            <pc:sldMk cId="1000495485" sldId="274"/>
            <ac:picMk id="17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83"/>
          <ac:picMkLst>
            <pc:docMk/>
            <pc:sldMk cId="1000495485" sldId="274"/>
            <ac:picMk id="18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72"/>
          <ac:picMkLst>
            <pc:docMk/>
            <pc:sldMk cId="1000495485" sldId="274"/>
            <ac:picMk id="54" creationId="{00000000-0000-0000-0000-000000000000}"/>
          </ac:picMkLst>
        </pc:picChg>
        <pc:cxnChg chg="del mod">
          <ac:chgData name="Widodo (DMIA)" userId="S::widodo.a5v@ap.denso.com::f5c75c50-fab1-4aad-b7d3-d66f8134eadf" providerId="AD" clId="Web-{F059E5FB-467A-C41E-8DA6-D8200AE78349}" dt="2022-06-15T01:40:02.082" v="81"/>
          <ac:cxnSpMkLst>
            <pc:docMk/>
            <pc:sldMk cId="1000495485" sldId="274"/>
            <ac:cxnSpMk id="20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80"/>
          <ac:cxnSpMkLst>
            <pc:docMk/>
            <pc:sldMk cId="1000495485" sldId="274"/>
            <ac:cxnSpMk id="28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9"/>
          <ac:cxnSpMkLst>
            <pc:docMk/>
            <pc:sldMk cId="1000495485" sldId="274"/>
            <ac:cxnSpMk id="30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8"/>
          <ac:cxnSpMkLst>
            <pc:docMk/>
            <pc:sldMk cId="1000495485" sldId="274"/>
            <ac:cxnSpMk id="36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7"/>
          <ac:cxnSpMkLst>
            <pc:docMk/>
            <pc:sldMk cId="1000495485" sldId="274"/>
            <ac:cxnSpMk id="40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6"/>
          <ac:cxnSpMkLst>
            <pc:docMk/>
            <pc:sldMk cId="1000495485" sldId="274"/>
            <ac:cxnSpMk id="43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5"/>
          <ac:cxnSpMkLst>
            <pc:docMk/>
            <pc:sldMk cId="1000495485" sldId="274"/>
            <ac:cxnSpMk id="46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4"/>
          <ac:cxnSpMkLst>
            <pc:docMk/>
            <pc:sldMk cId="1000495485" sldId="274"/>
            <ac:cxnSpMk id="49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3"/>
          <ac:cxnSpMkLst>
            <pc:docMk/>
            <pc:sldMk cId="1000495485" sldId="274"/>
            <ac:cxnSpMk id="52" creationId="{00000000-0000-0000-0000-000000000000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343448535767102E-2"/>
          <c:y val="0"/>
          <c:w val="0.91255253029597871"/>
          <c:h val="0.853022095082184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DEVICE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B23B-4526-9C8F-34E8C509E75B}"/>
              </c:ext>
            </c:extLst>
          </c:dPt>
          <c:cat>
            <c:strRef>
              <c:f>Sheet1!$A$2:$A$3</c:f>
              <c:strCache>
                <c:ptCount val="2"/>
                <c:pt idx="0">
                  <c:v>Ethernet module</c:v>
                </c:pt>
                <c:pt idx="1">
                  <c:v>Haiwell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190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3B-4526-9C8F-34E8C509E7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80506048"/>
        <c:axId val="780509000"/>
      </c:barChart>
      <c:catAx>
        <c:axId val="7805060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0509000"/>
        <c:crosses val="autoZero"/>
        <c:auto val="1"/>
        <c:lblAlgn val="ctr"/>
        <c:lblOffset val="100"/>
        <c:noMultiLvlLbl val="0"/>
      </c:catAx>
      <c:valAx>
        <c:axId val="7805090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8050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20441480286797E-2"/>
          <c:y val="6.5862659377026136E-2"/>
          <c:w val="0.9176410801811542"/>
          <c:h val="0.770949385717244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A4B1-4464-9B06-127B0856E89B}"/>
              </c:ext>
            </c:extLst>
          </c:dPt>
          <c:cat>
            <c:strRef>
              <c:f>Sheet1!$A$2:$A$3</c:f>
              <c:strCache>
                <c:ptCount val="2"/>
                <c:pt idx="0">
                  <c:v>With vendor</c:v>
                </c:pt>
                <c:pt idx="1">
                  <c:v>Open Source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B1-4464-9B06-127B0856E8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76227840"/>
        <c:axId val="376228824"/>
      </c:barChart>
      <c:catAx>
        <c:axId val="376227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228824"/>
        <c:crosses val="autoZero"/>
        <c:auto val="1"/>
        <c:lblAlgn val="ctr"/>
        <c:lblOffset val="100"/>
        <c:noMultiLvlLbl val="0"/>
      </c:catAx>
      <c:valAx>
        <c:axId val="37622882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7622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2928938" y="850900"/>
            <a:ext cx="4081462" cy="229711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4647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8813" y="1795463"/>
            <a:ext cx="8621712" cy="4849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A160-B7AC-4C00-897A-65EB81DE56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86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8813" y="1795463"/>
            <a:ext cx="8621712" cy="4849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A160-B7AC-4C00-897A-65EB81DE56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71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8813" y="1795463"/>
            <a:ext cx="8621712" cy="4849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A160-B7AC-4C00-897A-65EB81DE56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66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8813" y="1795463"/>
            <a:ext cx="8621712" cy="4849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A160-B7AC-4C00-897A-65EB81DE56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51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000" y="-17852"/>
            <a:ext cx="9216000" cy="517920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36000" y="1861575"/>
            <a:ext cx="4608001" cy="952505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2548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 dirty="0"/>
              <a:t>Title Font:34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-35999" y="3109902"/>
            <a:ext cx="4608000" cy="276743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1798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 dirty="0"/>
              <a:t>Presenter name Font:24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-36000" y="3493495"/>
            <a:ext cx="4608000" cy="910944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199" baseline="0">
                <a:latin typeface="Meiryo UI" panose="020B0604030504040204" pitchFamily="50" charset="-128"/>
              </a:defRPr>
            </a:lvl1pPr>
            <a:lvl2pPr>
              <a:defRPr sz="1199"/>
            </a:lvl2pPr>
            <a:lvl3pPr>
              <a:defRPr sz="1199"/>
            </a:lvl3pPr>
            <a:lvl4pPr>
              <a:defRPr sz="1199"/>
            </a:lvl4pPr>
          </a:lstStyle>
          <a:p>
            <a:pPr lvl="0"/>
            <a:r>
              <a:rPr kumimoji="1" lang="en-US" altLang="ja-JP" dirty="0"/>
              <a:t>Department or Presentation item list Font: 16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85" y="340216"/>
            <a:ext cx="2266290" cy="6474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9" y="4734117"/>
            <a:ext cx="1071353" cy="2079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1" y="633913"/>
            <a:ext cx="9143999" cy="3884403"/>
          </a:xfrm>
          <a:prstGeom prst="rect">
            <a:avLst/>
          </a:prstGeom>
        </p:spPr>
        <p:txBody>
          <a:bodyPr lIns="144000" tIns="396000" rIns="648000"/>
          <a:lstStyle>
            <a:lvl1pPr marL="539496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2548" baseline="0">
                <a:latin typeface="Meiryo UI" panose="020B0604030504040204" pitchFamily="50" charset="-128"/>
              </a:defRPr>
            </a:lvl1pPr>
            <a:lvl2pPr marL="599515" indent="-256935">
              <a:buFont typeface="+mj-lt"/>
              <a:buAutoNum type="arabicPeriod"/>
              <a:defRPr/>
            </a:lvl2pPr>
            <a:lvl3pPr marL="942095" indent="-256935">
              <a:buFont typeface="+mj-lt"/>
              <a:buAutoNum type="arabicPeriod"/>
              <a:defRPr/>
            </a:lvl3pPr>
            <a:lvl4pPr marL="1284675" indent="-256935">
              <a:buFont typeface="+mj-lt"/>
              <a:buAutoNum type="arabicPeriod"/>
              <a:defRPr/>
            </a:lvl4pPr>
            <a:lvl5pPr marL="1627255" indent="-256935">
              <a:buFont typeface="+mj-lt"/>
              <a:buAutoNum type="arabicPeriod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-36000" y="-17852"/>
            <a:ext cx="9216000" cy="5179204"/>
          </a:xfrm>
          <a:prstGeom prst="rect">
            <a:avLst/>
          </a:prstGeom>
        </p:spPr>
      </p:pic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-36000" y="0"/>
            <a:ext cx="9216000" cy="889517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532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/>
              <a:t>0.</a:t>
            </a:r>
            <a:r>
              <a:rPr kumimoji="1" lang="ja-JP" altLang="en-US"/>
              <a:t>マスター テキストの書式設定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22776" y="4686864"/>
            <a:ext cx="1131196" cy="321691"/>
          </a:xfrm>
          <a:prstGeom prst="rect">
            <a:avLst/>
          </a:prstGeom>
        </p:spPr>
      </p:pic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-36000" y="868360"/>
            <a:ext cx="9216000" cy="940925"/>
          </a:xfr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2548" b="0" baseline="0">
                <a:solidFill>
                  <a:schemeClr val="bg1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4704692" y="3949681"/>
            <a:ext cx="2057400" cy="273590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4"/>
          </p:nvPr>
        </p:nvSpPr>
        <p:spPr>
          <a:xfrm>
            <a:off x="0" y="633913"/>
            <a:ext cx="9144000" cy="391137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+サマリ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5"/>
          </p:nvPr>
        </p:nvSpPr>
        <p:spPr>
          <a:xfrm>
            <a:off x="0" y="633913"/>
            <a:ext cx="9144000" cy="391137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4704692" y="3949681"/>
            <a:ext cx="2057400" cy="273590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62576"/>
            <a:ext cx="9144000" cy="457424"/>
          </a:xfrm>
          <a:prstGeom prst="rect">
            <a:avLst/>
          </a:prstGeom>
        </p:spPr>
        <p:txBody>
          <a:bodyPr lIns="360000" rIns="360000" bIns="36000" anchor="b" anchorCtr="0">
            <a:spAutoFit/>
          </a:bodyPr>
          <a:lstStyle>
            <a:lvl1pPr algn="ctr">
              <a:spcAft>
                <a:spcPts val="0"/>
              </a:spcAft>
              <a:defRPr sz="1873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4215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xfrm>
            <a:off x="4704692" y="3949681"/>
            <a:ext cx="2057400" cy="273590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ーポレートマー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7326" y="1924665"/>
            <a:ext cx="3909351" cy="1116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4686301"/>
            <a:ext cx="19050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6301"/>
            <a:ext cx="28956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21071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FB98E-E563-4BD2-973F-6B124C10B3BF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1363-3FF9-4855-B872-35A45CB6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3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48743"/>
            <a:ext cx="9144000" cy="265212"/>
          </a:xfrm>
          <a:prstGeom prst="rect">
            <a:avLst/>
          </a:prstGeom>
        </p:spPr>
        <p:txBody>
          <a:bodyPr vert="horz" wrap="none" lIns="360000" tIns="0" rIns="0" bIns="0" rtlCol="0" anchor="ctr">
            <a:no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1" name="object 7"/>
          <p:cNvSpPr/>
          <p:nvPr/>
        </p:nvSpPr>
        <p:spPr>
          <a:xfrm>
            <a:off x="1944000" y="4688648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sz="1349" dirty="0">
              <a:latin typeface="Meiryo UI" panose="020B0604030504040204" pitchFamily="50" charset="-128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22" y="4662932"/>
            <a:ext cx="259715" cy="480568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49" dirty="0">
              <a:latin typeface="Meiryo UI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46" y="4686864"/>
            <a:ext cx="1129726" cy="322723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1944000" y="4765065"/>
            <a:ext cx="5760000" cy="242029"/>
            <a:chOff x="2097358" y="6328231"/>
            <a:chExt cx="5760000" cy="323004"/>
          </a:xfrm>
        </p:grpSpPr>
        <p:sp>
          <p:nvSpPr>
            <p:cNvPr id="13" name="object 9"/>
            <p:cNvSpPr txBox="1"/>
            <p:nvPr/>
          </p:nvSpPr>
          <p:spPr>
            <a:xfrm>
              <a:off x="2097358" y="6328231"/>
              <a:ext cx="5760000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4750">
                <a:lnSpc>
                  <a:spcPct val="100000"/>
                </a:lnSpc>
              </a:pPr>
              <a:r>
                <a:rPr lang="en-US" altLang="ja-JP" sz="52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PT. DENSO MANUFACTURING INDONESIA</a:t>
              </a:r>
            </a:p>
            <a:p>
              <a:pPr marL="14750">
                <a:lnSpc>
                  <a:spcPct val="100000"/>
                </a:lnSpc>
              </a:pPr>
              <a:r>
                <a:rPr lang="en-US" sz="52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System</a:t>
              </a:r>
              <a:r>
                <a:rPr lang="en-US" sz="525" baseline="0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Development</a:t>
              </a:r>
              <a:endParaRPr sz="52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object 9"/>
            <p:cNvSpPr txBox="1"/>
            <p:nvPr/>
          </p:nvSpPr>
          <p:spPr>
            <a:xfrm>
              <a:off x="2097358" y="6574291"/>
              <a:ext cx="5760000" cy="769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16">
                <a:lnSpc>
                  <a:spcPct val="100000"/>
                </a:lnSpc>
                <a:spcBef>
                  <a:spcPts val="232"/>
                </a:spcBef>
              </a:pPr>
              <a:r>
                <a:rPr sz="37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© DENSO 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</a:t>
              </a:r>
              <a:r>
                <a:rPr lang="en-US"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PORATION </a:t>
              </a:r>
              <a:r>
                <a:rPr sz="37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All 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Rights</a:t>
              </a:r>
              <a:r>
                <a:rPr sz="375" spc="-71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Reserved.</a:t>
              </a:r>
              <a:endParaRPr sz="37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633912"/>
            <a:ext cx="9144000" cy="3911378"/>
          </a:xfrm>
          <a:prstGeom prst="rect">
            <a:avLst/>
          </a:prstGeom>
        </p:spPr>
        <p:txBody>
          <a:bodyPr vert="horz" lIns="720000" tIns="36000" rIns="648000" bIns="36000" rtlCol="0">
            <a:no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12" name="スライド番号プレースホルダー 8"/>
          <p:cNvSpPr txBox="1">
            <a:spLocks/>
          </p:cNvSpPr>
          <p:nvPr userDrawn="1"/>
        </p:nvSpPr>
        <p:spPr>
          <a:xfrm>
            <a:off x="7086600" y="-17254"/>
            <a:ext cx="2057400" cy="273590"/>
          </a:xfrm>
          <a:prstGeom prst="rect">
            <a:avLst/>
          </a:prstGeom>
        </p:spPr>
        <p:txBody>
          <a:bodyPr vert="horz" lIns="68517" tIns="34258" rIns="68517" bIns="34258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300" kern="1200">
                <a:solidFill>
                  <a:srgbClr val="828282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554CA-2BEA-3E4B-997B-FC51848F792A}" type="slidenum">
              <a:rPr lang="ja-JP" altLang="en-US" sz="974" smtClean="0"/>
              <a:pPr/>
              <a:t>‹#›</a:t>
            </a:fld>
            <a:r>
              <a:rPr lang="en-US" altLang="ja-JP" sz="974" dirty="0">
                <a:ea typeface="Verdana" panose="020B0604030504040204" pitchFamily="34" charset="0"/>
              </a:rPr>
              <a:t> /7</a:t>
            </a:r>
            <a:endParaRPr lang="ja-JP" altLang="en-US" sz="974" dirty="0"/>
          </a:p>
        </p:txBody>
      </p:sp>
      <p:pic>
        <p:nvPicPr>
          <p:cNvPr id="16" name="図 1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246" y="4855143"/>
            <a:ext cx="1071353" cy="2079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65" r:id="rId2"/>
    <p:sldLayoutId id="2147483664" r:id="rId3"/>
    <p:sldLayoutId id="2147483692" r:id="rId4"/>
    <p:sldLayoutId id="2147483693" r:id="rId5"/>
    <p:sldLayoutId id="2147483688" r:id="rId6"/>
    <p:sldLayoutId id="2147483689" r:id="rId7"/>
    <p:sldLayoutId id="2147483697" r:id="rId8"/>
    <p:sldLayoutId id="2147483701" r:id="rId9"/>
  </p:sldLayoutIdLst>
  <p:hf hdr="0" ftr="0" dt="0"/>
  <p:txStyles>
    <p:titleStyle>
      <a:lvl1pPr eaLnBrk="1" hangingPunct="1">
        <a:defRPr kumimoji="1" sz="2500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indent="0" eaLnBrk="1" hangingPunct="1">
        <a:spcAft>
          <a:spcPts val="600"/>
        </a:spcAft>
        <a:buFont typeface="Wingdings" panose="05000000000000000000" pitchFamily="2" charset="2"/>
        <a:buNone/>
        <a:defRPr kumimoji="1" sz="2000">
          <a:latin typeface="+mn-lt"/>
          <a:ea typeface="+mn-ea"/>
          <a:cs typeface="+mn-cs"/>
        </a:defRPr>
      </a:lvl1pPr>
      <a:lvl2pPr marL="457200" indent="0" eaLnBrk="1" hangingPunct="1">
        <a:buFont typeface="Wingdings" panose="05000000000000000000" pitchFamily="2" charset="2"/>
        <a:buNone/>
        <a:defRPr kumimoji="1" sz="1800">
          <a:latin typeface="+mn-lt"/>
          <a:ea typeface="+mn-ea"/>
          <a:cs typeface="+mn-cs"/>
        </a:defRPr>
      </a:lvl2pPr>
      <a:lvl3pPr marL="1080000" indent="0" eaLnBrk="1" hangingPunct="1">
        <a:buFont typeface="Wingdings" panose="05000000000000000000" pitchFamily="2" charset="2"/>
        <a:buNone/>
        <a:defRPr kumimoji="1" sz="1600">
          <a:latin typeface="+mn-lt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8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4" pos="5329" userDrawn="1">
          <p15:clr>
            <a:srgbClr val="F26B43"/>
          </p15:clr>
        </p15:guide>
        <p15:guide id="5" orient="horz" pos="396" userDrawn="1">
          <p15:clr>
            <a:srgbClr val="F26B43"/>
          </p15:clr>
        </p15:guide>
        <p15:guide id="6" orient="horz" pos="2775" userDrawn="1">
          <p15:clr>
            <a:srgbClr val="F26B43"/>
          </p15:clr>
        </p15:guide>
        <p15:guide id="8" pos="431" userDrawn="1">
          <p15:clr>
            <a:srgbClr val="F26B43"/>
          </p15:clr>
        </p15:guide>
        <p15:guide id="9" pos="2880" userDrawn="1">
          <p15:clr>
            <a:srgbClr val="F26B43"/>
          </p15:clr>
        </p15:guide>
        <p15:guide id="10" orient="horz" pos="2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jpeg"/><Relationship Id="rId5" Type="http://schemas.openxmlformats.org/officeDocument/2006/relationships/image" Target="../media/image47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30.jpeg"/><Relationship Id="rId3" Type="http://schemas.openxmlformats.org/officeDocument/2006/relationships/image" Target="../media/image1.emf"/><Relationship Id="rId7" Type="http://schemas.microsoft.com/office/2007/relationships/hdphoto" Target="../media/hdphoto1.wdp"/><Relationship Id="rId12" Type="http://schemas.openxmlformats.org/officeDocument/2006/relationships/image" Target="../media/image26.png"/><Relationship Id="rId17" Type="http://schemas.microsoft.com/office/2007/relationships/hdphoto" Target="../media/hdphoto4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png"/><Relationship Id="rId20" Type="http://schemas.microsoft.com/office/2007/relationships/hdphoto" Target="../media/hdphoto5.wdp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microsoft.com/office/2007/relationships/hdphoto" Target="../media/hdphoto2.wdp"/><Relationship Id="rId5" Type="http://schemas.openxmlformats.org/officeDocument/2006/relationships/image" Target="../media/image21.png"/><Relationship Id="rId15" Type="http://schemas.microsoft.com/office/2007/relationships/hdphoto" Target="../media/hdphoto3.wdp"/><Relationship Id="rId10" Type="http://schemas.openxmlformats.org/officeDocument/2006/relationships/image" Target="../media/image25.png"/><Relationship Id="rId19" Type="http://schemas.openxmlformats.org/officeDocument/2006/relationships/image" Target="../media/image3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6.jpeg"/><Relationship Id="rId18" Type="http://schemas.microsoft.com/office/2007/relationships/hdphoto" Target="../media/hdphoto6.wdp"/><Relationship Id="rId26" Type="http://schemas.openxmlformats.org/officeDocument/2006/relationships/image" Target="../media/image45.png"/><Relationship Id="rId3" Type="http://schemas.openxmlformats.org/officeDocument/2006/relationships/image" Target="../media/image1.emf"/><Relationship Id="rId21" Type="http://schemas.openxmlformats.org/officeDocument/2006/relationships/image" Target="../media/image42.png"/><Relationship Id="rId7" Type="http://schemas.openxmlformats.org/officeDocument/2006/relationships/image" Target="../media/image22.png"/><Relationship Id="rId12" Type="http://schemas.openxmlformats.org/officeDocument/2006/relationships/chart" Target="../charts/chart2.xml"/><Relationship Id="rId17" Type="http://schemas.openxmlformats.org/officeDocument/2006/relationships/image" Target="../media/image40.png"/><Relationship Id="rId25" Type="http://schemas.microsoft.com/office/2007/relationships/hdphoto" Target="../media/hdphoto9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png"/><Relationship Id="rId20" Type="http://schemas.microsoft.com/office/2007/relationships/hdphoto" Target="../media/hdphoto7.wdp"/><Relationship Id="rId29" Type="http://schemas.microsoft.com/office/2007/relationships/hdphoto" Target="../media/hdphoto11.wdp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11" Type="http://schemas.openxmlformats.org/officeDocument/2006/relationships/chart" Target="../charts/chart1.xml"/><Relationship Id="rId24" Type="http://schemas.openxmlformats.org/officeDocument/2006/relationships/image" Target="../media/image44.png"/><Relationship Id="rId5" Type="http://schemas.openxmlformats.org/officeDocument/2006/relationships/image" Target="../media/image32.png"/><Relationship Id="rId15" Type="http://schemas.openxmlformats.org/officeDocument/2006/relationships/image" Target="../media/image38.png"/><Relationship Id="rId23" Type="http://schemas.openxmlformats.org/officeDocument/2006/relationships/image" Target="../media/image43.png"/><Relationship Id="rId28" Type="http://schemas.openxmlformats.org/officeDocument/2006/relationships/image" Target="../media/image46.png"/><Relationship Id="rId10" Type="http://schemas.openxmlformats.org/officeDocument/2006/relationships/image" Target="../media/image35.png"/><Relationship Id="rId19" Type="http://schemas.openxmlformats.org/officeDocument/2006/relationships/image" Target="../media/image41.png"/><Relationship Id="rId4" Type="http://schemas.openxmlformats.org/officeDocument/2006/relationships/image" Target="../media/image20.png"/><Relationship Id="rId9" Type="http://schemas.openxmlformats.org/officeDocument/2006/relationships/image" Target="../media/image34.jpeg"/><Relationship Id="rId14" Type="http://schemas.openxmlformats.org/officeDocument/2006/relationships/image" Target="../media/image37.png"/><Relationship Id="rId22" Type="http://schemas.microsoft.com/office/2007/relationships/hdphoto" Target="../media/hdphoto8.wdp"/><Relationship Id="rId27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1.png"/><Relationship Id="rId18" Type="http://schemas.openxmlformats.org/officeDocument/2006/relationships/image" Target="../media/image56.jpeg"/><Relationship Id="rId3" Type="http://schemas.openxmlformats.org/officeDocument/2006/relationships/image" Target="../media/image1.emf"/><Relationship Id="rId21" Type="http://schemas.openxmlformats.org/officeDocument/2006/relationships/image" Target="../media/image59.png"/><Relationship Id="rId7" Type="http://schemas.microsoft.com/office/2007/relationships/hdphoto" Target="../media/hdphoto12.wdp"/><Relationship Id="rId12" Type="http://schemas.microsoft.com/office/2007/relationships/hdphoto" Target="../media/hdphoto14.wdp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10" Type="http://schemas.openxmlformats.org/officeDocument/2006/relationships/image" Target="../media/image39.png"/><Relationship Id="rId19" Type="http://schemas.openxmlformats.org/officeDocument/2006/relationships/image" Target="../media/image57.jpeg"/><Relationship Id="rId4" Type="http://schemas.openxmlformats.org/officeDocument/2006/relationships/image" Target="../media/image20.png"/><Relationship Id="rId9" Type="http://schemas.microsoft.com/office/2007/relationships/hdphoto" Target="../media/hdphoto13.wdp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849" y="1387050"/>
            <a:ext cx="254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 Black" panose="020B0A04020102020204" pitchFamily="34" charset="0"/>
              </a:rPr>
              <a:t>MATRAS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848" y="2640160"/>
            <a:ext cx="5129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 “Optimizing </a:t>
            </a:r>
            <a:r>
              <a:rPr lang="en-US" sz="1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Training </a:t>
            </a:r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System for </a:t>
            </a:r>
            <a:endParaRPr lang="en-US" sz="1800" dirty="0" smtClean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r>
              <a:rPr lang="en-US" sz="18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Human </a:t>
            </a:r>
            <a:r>
              <a:rPr lang="en-US" sz="1800" dirty="0">
                <a:solidFill>
                  <a:srgbClr val="FF0000"/>
                </a:solidFill>
                <a:latin typeface="Arial Black" panose="020B0A04020102020204" pitchFamily="34" charset="0"/>
              </a:rPr>
              <a:t>Performance </a:t>
            </a:r>
            <a:endParaRPr lang="en-US" sz="1800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by </a:t>
            </a:r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Digitalization system”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00049" y="4313575"/>
            <a:ext cx="4124326" cy="369332"/>
            <a:chOff x="581024" y="4161175"/>
            <a:chExt cx="3133726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581024" y="4161175"/>
              <a:ext cx="31337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Arial Black" panose="020B0A04020102020204" pitchFamily="34" charset="0"/>
                </a:rPr>
                <a:t>Ahmad Abdurrahman  : DM2260924</a:t>
              </a:r>
              <a:endParaRPr lang="en-US" sz="1000" dirty="0">
                <a:latin typeface="Arial Black" panose="020B0A040201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81024" y="4284286"/>
              <a:ext cx="31337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 smtClean="0">
                  <a:latin typeface="Arial Black" panose="020B0A04020102020204" pitchFamily="34" charset="0"/>
                </a:rPr>
                <a:t>Alvany</a:t>
              </a:r>
              <a:r>
                <a:rPr lang="en-US" sz="1000" dirty="0" smtClean="0">
                  <a:latin typeface="Arial Black" panose="020B0A04020102020204" pitchFamily="34" charset="0"/>
                </a:rPr>
                <a:t> </a:t>
              </a:r>
              <a:r>
                <a:rPr lang="en-US" sz="1000" dirty="0" err="1" smtClean="0">
                  <a:latin typeface="Arial Black" panose="020B0A04020102020204" pitchFamily="34" charset="0"/>
                </a:rPr>
                <a:t>maulana</a:t>
              </a:r>
              <a:r>
                <a:rPr lang="en-US" sz="1000" dirty="0" smtClean="0">
                  <a:latin typeface="Arial Black" panose="020B0A04020102020204" pitchFamily="34" charset="0"/>
                </a:rPr>
                <a:t>         </a:t>
              </a:r>
              <a:r>
                <a:rPr lang="en-US" sz="600" dirty="0" smtClean="0">
                  <a:latin typeface="Arial Black" panose="020B0A04020102020204" pitchFamily="34" charset="0"/>
                </a:rPr>
                <a:t> </a:t>
              </a:r>
              <a:r>
                <a:rPr lang="en-US" sz="500" dirty="0" smtClean="0">
                  <a:latin typeface="Arial Black" panose="020B0A04020102020204" pitchFamily="34" charset="0"/>
                </a:rPr>
                <a:t> </a:t>
              </a:r>
              <a:r>
                <a:rPr lang="en-US" sz="1000" dirty="0" smtClean="0">
                  <a:latin typeface="Arial Black" panose="020B0A04020102020204" pitchFamily="34" charset="0"/>
                </a:rPr>
                <a:t>: DM2260925</a:t>
              </a:r>
              <a:endParaRPr lang="en-US" sz="1000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0835" y="1822508"/>
            <a:ext cx="220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pc="3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Management Training System</a:t>
            </a:r>
            <a:endParaRPr lang="en-US" sz="900" spc="3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0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409140" y="4640632"/>
            <a:ext cx="6350718" cy="332059"/>
            <a:chOff x="158438" y="8637964"/>
            <a:chExt cx="11346797" cy="593288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682857" y="8742189"/>
              <a:ext cx="9822378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158438" y="8637964"/>
              <a:ext cx="4997336" cy="593288"/>
              <a:chOff x="-1156098" y="8491512"/>
              <a:chExt cx="6512347" cy="773151"/>
            </a:xfrm>
          </p:grpSpPr>
          <p:pic>
            <p:nvPicPr>
              <p:cNvPr id="14" name="図 7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754903" y="8657058"/>
                <a:ext cx="4328328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4903" y="8789223"/>
                <a:ext cx="4328328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54900" y="8977719"/>
                <a:ext cx="4601349" cy="28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801" y="2307454"/>
            <a:ext cx="1282348" cy="694605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185" name="Rounded Rectangle 184"/>
          <p:cNvSpPr/>
          <p:nvPr/>
        </p:nvSpPr>
        <p:spPr>
          <a:xfrm>
            <a:off x="9393246" y="1946330"/>
            <a:ext cx="1148903" cy="223521"/>
          </a:xfrm>
          <a:prstGeom prst="roundRect">
            <a:avLst/>
          </a:pr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7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red schema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488643" y="3653342"/>
            <a:ext cx="1894479" cy="22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Finished around 3 weeks</a:t>
            </a:r>
          </a:p>
        </p:txBody>
      </p:sp>
      <p:sp>
        <p:nvSpPr>
          <p:cNvPr id="59" name="Right Arrow 58"/>
          <p:cNvSpPr/>
          <p:nvPr/>
        </p:nvSpPr>
        <p:spPr>
          <a:xfrm>
            <a:off x="9464612" y="3849635"/>
            <a:ext cx="1422844" cy="17012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207" name="Title 1"/>
          <p:cNvSpPr>
            <a:spLocks noGrp="1"/>
          </p:cNvSpPr>
          <p:nvPr>
            <p:ph type="title"/>
          </p:nvPr>
        </p:nvSpPr>
        <p:spPr>
          <a:xfrm>
            <a:off x="3063818" y="-17824"/>
            <a:ext cx="2948148" cy="585410"/>
          </a:xfrm>
        </p:spPr>
        <p:txBody>
          <a:bodyPr>
            <a:noAutofit/>
          </a:bodyPr>
          <a:lstStyle/>
          <a:p>
            <a:pPr algn="ctr"/>
            <a:r>
              <a:rPr lang="en-US" sz="21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PLC PROJECT</a:t>
            </a:r>
          </a:p>
        </p:txBody>
      </p:sp>
      <p:grpSp>
        <p:nvGrpSpPr>
          <p:cNvPr id="208" name="Group 207"/>
          <p:cNvGrpSpPr/>
          <p:nvPr/>
        </p:nvGrpSpPr>
        <p:grpSpPr>
          <a:xfrm>
            <a:off x="1278960" y="626515"/>
            <a:ext cx="6633256" cy="3836227"/>
            <a:chOff x="940983" y="980425"/>
            <a:chExt cx="4224644" cy="3444784"/>
          </a:xfrm>
        </p:grpSpPr>
        <p:grpSp>
          <p:nvGrpSpPr>
            <p:cNvPr id="209" name="Group 208"/>
            <p:cNvGrpSpPr/>
            <p:nvPr/>
          </p:nvGrpSpPr>
          <p:grpSpPr>
            <a:xfrm>
              <a:off x="1000548" y="981690"/>
              <a:ext cx="4165079" cy="3443519"/>
              <a:chOff x="8606790" y="838054"/>
              <a:chExt cx="3406808" cy="1059179"/>
            </a:xfrm>
          </p:grpSpPr>
          <p:sp>
            <p:nvSpPr>
              <p:cNvPr id="212" name="Round Diagonal Corner Rectangle 211"/>
              <p:cNvSpPr/>
              <p:nvPr/>
            </p:nvSpPr>
            <p:spPr>
              <a:xfrm>
                <a:off x="8692608" y="863230"/>
                <a:ext cx="3320990" cy="1034003"/>
              </a:xfrm>
              <a:prstGeom prst="round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  <p:sp>
            <p:nvSpPr>
              <p:cNvPr id="213" name="Round Diagonal Corner Rectangle 212"/>
              <p:cNvSpPr/>
              <p:nvPr/>
            </p:nvSpPr>
            <p:spPr>
              <a:xfrm>
                <a:off x="8606790" y="838054"/>
                <a:ext cx="3354994" cy="1042650"/>
              </a:xfrm>
              <a:prstGeom prst="round2Diag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</p:grpSp>
        <p:sp>
          <p:nvSpPr>
            <p:cNvPr id="210" name="Right Triangle 209"/>
            <p:cNvSpPr/>
            <p:nvPr/>
          </p:nvSpPr>
          <p:spPr>
            <a:xfrm rot="5400000">
              <a:off x="1071433" y="909132"/>
              <a:ext cx="694062" cy="836647"/>
            </a:xfrm>
            <a:prstGeom prst="rtTriangle">
              <a:avLst/>
            </a:prstGeom>
            <a:solidFill>
              <a:srgbClr val="FFFF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11" name="Rectangle 210"/>
            <p:cNvSpPr/>
            <p:nvPr/>
          </p:nvSpPr>
          <p:spPr>
            <a:xfrm rot="19810581">
              <a:off x="940983" y="1318841"/>
              <a:ext cx="963575" cy="37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</p:grpSp>
      <p:grpSp>
        <p:nvGrpSpPr>
          <p:cNvPr id="214" name="Grup 3">
            <a:extLst>
              <a:ext uri="{FF2B5EF4-FFF2-40B4-BE49-F238E27FC236}">
                <a16:creationId xmlns:a16="http://schemas.microsoft.com/office/drawing/2014/main" id="{6438FD09-9F58-CCD2-D98B-BCF3E53B1DE0}"/>
              </a:ext>
            </a:extLst>
          </p:cNvPr>
          <p:cNvGrpSpPr/>
          <p:nvPr/>
        </p:nvGrpSpPr>
        <p:grpSpPr>
          <a:xfrm>
            <a:off x="1554612" y="966258"/>
            <a:ext cx="962498" cy="1334659"/>
            <a:chOff x="3362408" y="1339138"/>
            <a:chExt cx="1796662" cy="2491364"/>
          </a:xfrm>
        </p:grpSpPr>
        <p:sp>
          <p:nvSpPr>
            <p:cNvPr id="216" name="Google Shape;1208;p46">
              <a:extLst>
                <a:ext uri="{FF2B5EF4-FFF2-40B4-BE49-F238E27FC236}">
                  <a16:creationId xmlns:a16="http://schemas.microsoft.com/office/drawing/2014/main" id="{11F82051-8E67-D96A-4DE5-23C7BC4E7F85}"/>
                </a:ext>
              </a:extLst>
            </p:cNvPr>
            <p:cNvSpPr txBox="1">
              <a:spLocks/>
            </p:cNvSpPr>
            <p:nvPr/>
          </p:nvSpPr>
          <p:spPr>
            <a:xfrm>
              <a:off x="3370036" y="3322993"/>
              <a:ext cx="1681457" cy="336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491" tIns="40491" rIns="40491" bIns="4049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7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Ahmad</a:t>
              </a:r>
            </a:p>
            <a:p>
              <a:pPr algn="ctr"/>
              <a:r>
                <a:rPr lang="en-US" sz="107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Abdurrahman</a:t>
              </a:r>
            </a:p>
          </p:txBody>
        </p:sp>
        <p:cxnSp>
          <p:nvCxnSpPr>
            <p:cNvPr id="217" name="Google Shape;1227;p46">
              <a:extLst>
                <a:ext uri="{FF2B5EF4-FFF2-40B4-BE49-F238E27FC236}">
                  <a16:creationId xmlns:a16="http://schemas.microsoft.com/office/drawing/2014/main" id="{57022262-50F8-D8BB-B50F-C9D1B5DDFA54}"/>
                </a:ext>
              </a:extLst>
            </p:cNvPr>
            <p:cNvCxnSpPr>
              <a:cxnSpLocks/>
            </p:cNvCxnSpPr>
            <p:nvPr/>
          </p:nvCxnSpPr>
          <p:spPr>
            <a:xfrm>
              <a:off x="3474223" y="3830502"/>
              <a:ext cx="1566252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8" name="Google Shape;1215;p46">
              <a:extLst>
                <a:ext uri="{FF2B5EF4-FFF2-40B4-BE49-F238E27FC236}">
                  <a16:creationId xmlns:a16="http://schemas.microsoft.com/office/drawing/2014/main" id="{ED45FF21-7CDC-0B8D-2D50-CA1A15A1F90F}"/>
                </a:ext>
              </a:extLst>
            </p:cNvPr>
            <p:cNvSpPr/>
            <p:nvPr/>
          </p:nvSpPr>
          <p:spPr>
            <a:xfrm>
              <a:off x="3368609" y="1395258"/>
              <a:ext cx="1777380" cy="1716446"/>
            </a:xfrm>
            <a:prstGeom prst="donut">
              <a:avLst>
                <a:gd name="adj" fmla="val 11930"/>
              </a:avLst>
            </a:prstGeom>
            <a:solidFill>
              <a:schemeClr val="tx2">
                <a:lumMod val="20000"/>
                <a:lumOff val="80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0491" tIns="40491" rIns="40491" bIns="4049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620" dirty="0"/>
            </a:p>
          </p:txBody>
        </p:sp>
        <p:sp>
          <p:nvSpPr>
            <p:cNvPr id="219" name="Google Shape;1216;p46">
              <a:extLst>
                <a:ext uri="{FF2B5EF4-FFF2-40B4-BE49-F238E27FC236}">
                  <a16:creationId xmlns:a16="http://schemas.microsoft.com/office/drawing/2014/main" id="{6FF9C7A5-B77D-74A9-3AE5-F25E56336371}"/>
                </a:ext>
              </a:extLst>
            </p:cNvPr>
            <p:cNvSpPr/>
            <p:nvPr/>
          </p:nvSpPr>
          <p:spPr>
            <a:xfrm flipH="1">
              <a:off x="3362408" y="1389058"/>
              <a:ext cx="1796662" cy="1735067"/>
            </a:xfrm>
            <a:prstGeom prst="blockArc">
              <a:avLst>
                <a:gd name="adj1" fmla="val 26082"/>
                <a:gd name="adj2" fmla="val 16256715"/>
                <a:gd name="adj3" fmla="val 1271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40491" tIns="40491" rIns="40491" bIns="4049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620" dirty="0"/>
            </a:p>
          </p:txBody>
        </p:sp>
        <p:grpSp>
          <p:nvGrpSpPr>
            <p:cNvPr id="220" name="Google Shape;7257;p80">
              <a:extLst>
                <a:ext uri="{FF2B5EF4-FFF2-40B4-BE49-F238E27FC236}">
                  <a16:creationId xmlns:a16="http://schemas.microsoft.com/office/drawing/2014/main" id="{2CC6CDE7-E6F5-CFD9-0F6F-0EA697196431}"/>
                </a:ext>
              </a:extLst>
            </p:cNvPr>
            <p:cNvGrpSpPr/>
            <p:nvPr/>
          </p:nvGrpSpPr>
          <p:grpSpPr>
            <a:xfrm rot="10800000">
              <a:off x="3398492" y="1339138"/>
              <a:ext cx="428544" cy="431982"/>
              <a:chOff x="4873519" y="3311869"/>
              <a:chExt cx="499374" cy="499296"/>
            </a:xfrm>
          </p:grpSpPr>
          <p:sp>
            <p:nvSpPr>
              <p:cNvPr id="222" name="Google Shape;7258;p80">
                <a:extLst>
                  <a:ext uri="{FF2B5EF4-FFF2-40B4-BE49-F238E27FC236}">
                    <a16:creationId xmlns:a16="http://schemas.microsoft.com/office/drawing/2014/main" id="{4D2E9D31-4F31-021A-0E40-491DFDAEB17E}"/>
                  </a:ext>
                </a:extLst>
              </p:cNvPr>
              <p:cNvSpPr/>
              <p:nvPr/>
            </p:nvSpPr>
            <p:spPr>
              <a:xfrm>
                <a:off x="4873519" y="3311869"/>
                <a:ext cx="499374" cy="499296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9237" extrusionOk="0">
                    <a:moveTo>
                      <a:pt x="1" y="0"/>
                    </a:moveTo>
                    <a:lnTo>
                      <a:pt x="1" y="9618"/>
                    </a:lnTo>
                    <a:cubicBezTo>
                      <a:pt x="1" y="14929"/>
                      <a:pt x="4308" y="19236"/>
                      <a:pt x="9619" y="19236"/>
                    </a:cubicBezTo>
                    <a:cubicBezTo>
                      <a:pt x="14933" y="19236"/>
                      <a:pt x="19240" y="14929"/>
                      <a:pt x="19240" y="9618"/>
                    </a:cubicBezTo>
                    <a:cubicBezTo>
                      <a:pt x="19240" y="4307"/>
                      <a:pt x="14933" y="0"/>
                      <a:pt x="96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40491" tIns="40491" rIns="40491" bIns="40491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endParaRPr sz="620"/>
              </a:p>
            </p:txBody>
          </p:sp>
          <p:sp>
            <p:nvSpPr>
              <p:cNvPr id="223" name="Google Shape;7259;p80">
                <a:extLst>
                  <a:ext uri="{FF2B5EF4-FFF2-40B4-BE49-F238E27FC236}">
                    <a16:creationId xmlns:a16="http://schemas.microsoft.com/office/drawing/2014/main" id="{FDC576C1-3106-E991-6C84-2A19ACE68E47}"/>
                  </a:ext>
                </a:extLst>
              </p:cNvPr>
              <p:cNvSpPr/>
              <p:nvPr/>
            </p:nvSpPr>
            <p:spPr>
              <a:xfrm>
                <a:off x="4894620" y="3329830"/>
                <a:ext cx="202112" cy="182386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7027" extrusionOk="0">
                    <a:moveTo>
                      <a:pt x="0" y="1"/>
                    </a:moveTo>
                    <a:lnTo>
                      <a:pt x="0" y="7026"/>
                    </a:lnTo>
                    <a:lnTo>
                      <a:pt x="7787" y="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40491" tIns="40491" rIns="40491" bIns="40491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endParaRPr sz="620"/>
              </a:p>
            </p:txBody>
          </p:sp>
        </p:grpSp>
        <p:sp>
          <p:nvSpPr>
            <p:cNvPr id="221" name="Kotak Teks 126">
              <a:extLst>
                <a:ext uri="{FF2B5EF4-FFF2-40B4-BE49-F238E27FC236}">
                  <a16:creationId xmlns:a16="http://schemas.microsoft.com/office/drawing/2014/main" id="{185DA1D6-D66E-5CD3-C67A-B401DA5F8038}"/>
                </a:ext>
              </a:extLst>
            </p:cNvPr>
            <p:cNvSpPr txBox="1"/>
            <p:nvPr/>
          </p:nvSpPr>
          <p:spPr>
            <a:xfrm>
              <a:off x="3440909" y="1350465"/>
              <a:ext cx="397493" cy="726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964" dirty="0">
                  <a:latin typeface="Paytone One" panose="020B0604020202020204" charset="0"/>
                </a:rPr>
                <a:t>1.</a:t>
              </a:r>
            </a:p>
          </p:txBody>
        </p:sp>
      </p:grpSp>
      <p:grpSp>
        <p:nvGrpSpPr>
          <p:cNvPr id="224" name="Grup 7">
            <a:extLst>
              <a:ext uri="{FF2B5EF4-FFF2-40B4-BE49-F238E27FC236}">
                <a16:creationId xmlns:a16="http://schemas.microsoft.com/office/drawing/2014/main" id="{E9612028-51F2-B2BA-A999-53104F7653AC}"/>
              </a:ext>
            </a:extLst>
          </p:cNvPr>
          <p:cNvGrpSpPr/>
          <p:nvPr/>
        </p:nvGrpSpPr>
        <p:grpSpPr>
          <a:xfrm>
            <a:off x="1451733" y="2824946"/>
            <a:ext cx="1188505" cy="1334659"/>
            <a:chOff x="5146813" y="1339138"/>
            <a:chExt cx="2218543" cy="2491364"/>
          </a:xfrm>
        </p:grpSpPr>
        <p:sp>
          <p:nvSpPr>
            <p:cNvPr id="226" name="Google Shape;1210;p46">
              <a:extLst>
                <a:ext uri="{FF2B5EF4-FFF2-40B4-BE49-F238E27FC236}">
                  <a16:creationId xmlns:a16="http://schemas.microsoft.com/office/drawing/2014/main" id="{253D9325-6A5E-5BDC-DC3B-DD9A73E4E7A6}"/>
                </a:ext>
              </a:extLst>
            </p:cNvPr>
            <p:cNvSpPr txBox="1">
              <a:spLocks/>
            </p:cNvSpPr>
            <p:nvPr/>
          </p:nvSpPr>
          <p:spPr>
            <a:xfrm>
              <a:off x="5146813" y="3322606"/>
              <a:ext cx="2218543" cy="336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491" tIns="40491" rIns="40491" bIns="4049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71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Alvany</a:t>
              </a:r>
              <a:endParaRPr lang="en-US" sz="107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071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Maulana</a:t>
              </a:r>
              <a:endParaRPr lang="en-US" sz="107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7" name="Google Shape;1228;p46">
              <a:extLst>
                <a:ext uri="{FF2B5EF4-FFF2-40B4-BE49-F238E27FC236}">
                  <a16:creationId xmlns:a16="http://schemas.microsoft.com/office/drawing/2014/main" id="{55D3C2D5-8A07-AF8F-2A21-D1756F3C338B}"/>
                </a:ext>
              </a:extLst>
            </p:cNvPr>
            <p:cNvCxnSpPr>
              <a:cxnSpLocks/>
            </p:cNvCxnSpPr>
            <p:nvPr/>
          </p:nvCxnSpPr>
          <p:spPr>
            <a:xfrm>
              <a:off x="5508781" y="3830502"/>
              <a:ext cx="1566252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8" name="Google Shape;1215;p46">
              <a:extLst>
                <a:ext uri="{FF2B5EF4-FFF2-40B4-BE49-F238E27FC236}">
                  <a16:creationId xmlns:a16="http://schemas.microsoft.com/office/drawing/2014/main" id="{17D8715B-FE84-4D01-5D83-FB75E8EE861C}"/>
                </a:ext>
              </a:extLst>
            </p:cNvPr>
            <p:cNvSpPr/>
            <p:nvPr/>
          </p:nvSpPr>
          <p:spPr>
            <a:xfrm>
              <a:off x="5367450" y="1392247"/>
              <a:ext cx="1777380" cy="1716446"/>
            </a:xfrm>
            <a:prstGeom prst="donut">
              <a:avLst>
                <a:gd name="adj" fmla="val 11930"/>
              </a:avLst>
            </a:prstGeom>
            <a:solidFill>
              <a:schemeClr val="tx2">
                <a:lumMod val="20000"/>
                <a:lumOff val="80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0491" tIns="40491" rIns="40491" bIns="4049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620" dirty="0"/>
            </a:p>
          </p:txBody>
        </p:sp>
        <p:sp>
          <p:nvSpPr>
            <p:cNvPr id="229" name="Google Shape;1216;p46">
              <a:extLst>
                <a:ext uri="{FF2B5EF4-FFF2-40B4-BE49-F238E27FC236}">
                  <a16:creationId xmlns:a16="http://schemas.microsoft.com/office/drawing/2014/main" id="{4774AFE1-33D5-8607-BEB2-B17EECB96B0B}"/>
                </a:ext>
              </a:extLst>
            </p:cNvPr>
            <p:cNvSpPr/>
            <p:nvPr/>
          </p:nvSpPr>
          <p:spPr>
            <a:xfrm flipH="1">
              <a:off x="5361249" y="1386047"/>
              <a:ext cx="1796662" cy="1735067"/>
            </a:xfrm>
            <a:prstGeom prst="blockArc">
              <a:avLst>
                <a:gd name="adj1" fmla="val 26082"/>
                <a:gd name="adj2" fmla="val 16256715"/>
                <a:gd name="adj3" fmla="val 1271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40491" tIns="40491" rIns="40491" bIns="4049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620" dirty="0"/>
            </a:p>
          </p:txBody>
        </p:sp>
        <p:grpSp>
          <p:nvGrpSpPr>
            <p:cNvPr id="230" name="Google Shape;7257;p80">
              <a:extLst>
                <a:ext uri="{FF2B5EF4-FFF2-40B4-BE49-F238E27FC236}">
                  <a16:creationId xmlns:a16="http://schemas.microsoft.com/office/drawing/2014/main" id="{AF313F0B-7204-96A0-2CD3-D49DDC0CA3E0}"/>
                </a:ext>
              </a:extLst>
            </p:cNvPr>
            <p:cNvGrpSpPr/>
            <p:nvPr/>
          </p:nvGrpSpPr>
          <p:grpSpPr>
            <a:xfrm rot="10800000">
              <a:off x="5392408" y="1339138"/>
              <a:ext cx="428544" cy="431982"/>
              <a:chOff x="4873519" y="3311869"/>
              <a:chExt cx="499374" cy="499296"/>
            </a:xfrm>
          </p:grpSpPr>
          <p:sp>
            <p:nvSpPr>
              <p:cNvPr id="232" name="Google Shape;7258;p80">
                <a:extLst>
                  <a:ext uri="{FF2B5EF4-FFF2-40B4-BE49-F238E27FC236}">
                    <a16:creationId xmlns:a16="http://schemas.microsoft.com/office/drawing/2014/main" id="{FF88ADD9-D838-0BAF-C197-7F858319CC96}"/>
                  </a:ext>
                </a:extLst>
              </p:cNvPr>
              <p:cNvSpPr/>
              <p:nvPr/>
            </p:nvSpPr>
            <p:spPr>
              <a:xfrm>
                <a:off x="4873519" y="3311869"/>
                <a:ext cx="499374" cy="499296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9237" extrusionOk="0">
                    <a:moveTo>
                      <a:pt x="1" y="0"/>
                    </a:moveTo>
                    <a:lnTo>
                      <a:pt x="1" y="9618"/>
                    </a:lnTo>
                    <a:cubicBezTo>
                      <a:pt x="1" y="14929"/>
                      <a:pt x="4308" y="19236"/>
                      <a:pt x="9619" y="19236"/>
                    </a:cubicBezTo>
                    <a:cubicBezTo>
                      <a:pt x="14933" y="19236"/>
                      <a:pt x="19240" y="14929"/>
                      <a:pt x="19240" y="9618"/>
                    </a:cubicBezTo>
                    <a:cubicBezTo>
                      <a:pt x="19240" y="4307"/>
                      <a:pt x="14933" y="0"/>
                      <a:pt x="9619" y="0"/>
                    </a:cubicBezTo>
                    <a:close/>
                  </a:path>
                </a:pathLst>
              </a:cu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40491" tIns="40491" rIns="40491" bIns="40491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endParaRPr sz="620" dirty="0"/>
              </a:p>
            </p:txBody>
          </p:sp>
          <p:sp>
            <p:nvSpPr>
              <p:cNvPr id="233" name="Google Shape;7259;p80">
                <a:extLst>
                  <a:ext uri="{FF2B5EF4-FFF2-40B4-BE49-F238E27FC236}">
                    <a16:creationId xmlns:a16="http://schemas.microsoft.com/office/drawing/2014/main" id="{A4A68F41-9D81-2175-2FE4-C676B64ADE00}"/>
                  </a:ext>
                </a:extLst>
              </p:cNvPr>
              <p:cNvSpPr/>
              <p:nvPr/>
            </p:nvSpPr>
            <p:spPr>
              <a:xfrm>
                <a:off x="4894620" y="3329830"/>
                <a:ext cx="202112" cy="182386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7027" extrusionOk="0">
                    <a:moveTo>
                      <a:pt x="0" y="1"/>
                    </a:moveTo>
                    <a:lnTo>
                      <a:pt x="0" y="7026"/>
                    </a:lnTo>
                    <a:lnTo>
                      <a:pt x="7787" y="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40491" tIns="40491" rIns="40491" bIns="40491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sz="620"/>
              </a:p>
            </p:txBody>
          </p:sp>
        </p:grpSp>
        <p:sp>
          <p:nvSpPr>
            <p:cNvPr id="231" name="Kotak Teks 127">
              <a:extLst>
                <a:ext uri="{FF2B5EF4-FFF2-40B4-BE49-F238E27FC236}">
                  <a16:creationId xmlns:a16="http://schemas.microsoft.com/office/drawing/2014/main" id="{D9ACCFCB-48F0-0FD7-D961-CB4D0ECF4643}"/>
                </a:ext>
              </a:extLst>
            </p:cNvPr>
            <p:cNvSpPr txBox="1"/>
            <p:nvPr/>
          </p:nvSpPr>
          <p:spPr>
            <a:xfrm>
              <a:off x="5434892" y="1358322"/>
              <a:ext cx="397494" cy="7262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964" dirty="0">
                  <a:latin typeface="Paytone One" panose="020B0604020202020204" charset="0"/>
                </a:rPr>
                <a:t>2.</a:t>
              </a:r>
            </a:p>
          </p:txBody>
        </p:sp>
      </p:grpSp>
      <p:sp>
        <p:nvSpPr>
          <p:cNvPr id="234" name="TextBox 233"/>
          <p:cNvSpPr txBox="1"/>
          <p:nvPr/>
        </p:nvSpPr>
        <p:spPr>
          <a:xfrm>
            <a:off x="2769444" y="752096"/>
            <a:ext cx="126300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5259234" y="746865"/>
            <a:ext cx="126300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 UPGRADE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2814390" y="3047501"/>
            <a:ext cx="1263005" cy="1131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2461" indent="-122461">
              <a:lnSpc>
                <a:spcPct val="150000"/>
              </a:lnSpc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PLC to middleware</a:t>
            </a:r>
          </a:p>
          <a:p>
            <a:pPr marL="122461" indent="-122461">
              <a:lnSpc>
                <a:spcPct val="150000"/>
              </a:lnSpc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data from middleware to Internet</a:t>
            </a:r>
          </a:p>
          <a:p>
            <a:pPr marL="122461" indent="-122461">
              <a:lnSpc>
                <a:spcPct val="150000"/>
              </a:lnSpc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node red schema</a:t>
            </a:r>
          </a:p>
          <a:p>
            <a:pPr marL="122461" indent="-122461">
              <a:lnSpc>
                <a:spcPct val="150000"/>
              </a:lnSpc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presentation material</a:t>
            </a:r>
          </a:p>
          <a:p>
            <a:pPr marL="122461" indent="-122461">
              <a:lnSpc>
                <a:spcPct val="150000"/>
              </a:lnSpc>
              <a:buAutoNum type="arabicPeriod"/>
            </a:pPr>
            <a:endParaRPr lang="en-US" sz="6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2744534" y="1197677"/>
            <a:ext cx="1263005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2461" indent="-122461">
              <a:lnSpc>
                <a:spcPct val="150000"/>
              </a:lnSpc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PLC dummy program </a:t>
            </a:r>
          </a:p>
          <a:p>
            <a:pPr marL="122461" indent="-122461">
              <a:lnSpc>
                <a:spcPct val="150000"/>
              </a:lnSpc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dashboard</a:t>
            </a:r>
          </a:p>
          <a:p>
            <a:pPr marL="122461" indent="-122461">
              <a:lnSpc>
                <a:spcPct val="150000"/>
              </a:lnSpc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Indexing</a:t>
            </a:r>
          </a:p>
          <a:p>
            <a:pPr marL="122461" indent="-122461">
              <a:lnSpc>
                <a:spcPct val="150000"/>
              </a:lnSpc>
              <a:buFontTx/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documentation</a:t>
            </a:r>
          </a:p>
          <a:p>
            <a:pPr marL="122461" indent="-122461">
              <a:lnSpc>
                <a:spcPct val="150000"/>
              </a:lnSpc>
              <a:buAutoNum type="arabicPeriod"/>
            </a:pPr>
            <a:endParaRPr lang="en-US" sz="6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4355443" y="1196462"/>
            <a:ext cx="2834570" cy="474467"/>
            <a:chOff x="6901435" y="2273949"/>
            <a:chExt cx="5291198" cy="885671"/>
          </a:xfrm>
        </p:grpSpPr>
        <p:sp>
          <p:nvSpPr>
            <p:cNvPr id="239" name="Flowchart: Connector 238"/>
            <p:cNvSpPr/>
            <p:nvPr/>
          </p:nvSpPr>
          <p:spPr>
            <a:xfrm>
              <a:off x="6901435" y="2273949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40" name="Straight Connector 239"/>
            <p:cNvCxnSpPr>
              <a:stCxn id="239" idx="2"/>
              <a:endCxn id="239" idx="6"/>
            </p:cNvCxnSpPr>
            <p:nvPr/>
          </p:nvCxnSpPr>
          <p:spPr>
            <a:xfrm>
              <a:off x="6901435" y="2706877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1" name="Flowchart: Connector 240"/>
            <p:cNvSpPr/>
            <p:nvPr/>
          </p:nvSpPr>
          <p:spPr>
            <a:xfrm>
              <a:off x="8008813" y="2273950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42" name="Straight Connector 241"/>
            <p:cNvCxnSpPr>
              <a:stCxn id="241" idx="0"/>
              <a:endCxn id="241" idx="4"/>
            </p:cNvCxnSpPr>
            <p:nvPr/>
          </p:nvCxnSpPr>
          <p:spPr>
            <a:xfrm>
              <a:off x="8441741" y="2273950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241" idx="2"/>
              <a:endCxn id="241" idx="6"/>
            </p:cNvCxnSpPr>
            <p:nvPr/>
          </p:nvCxnSpPr>
          <p:spPr>
            <a:xfrm>
              <a:off x="8008813" y="2706878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4" name="Flowchart: Connector 243"/>
            <p:cNvSpPr/>
            <p:nvPr/>
          </p:nvSpPr>
          <p:spPr>
            <a:xfrm>
              <a:off x="9116190" y="2293765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45" name="Straight Connector 244"/>
            <p:cNvCxnSpPr>
              <a:stCxn id="244" idx="0"/>
              <a:endCxn id="244" idx="4"/>
            </p:cNvCxnSpPr>
            <p:nvPr/>
          </p:nvCxnSpPr>
          <p:spPr>
            <a:xfrm>
              <a:off x="9549118" y="2293765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44" idx="2"/>
              <a:endCxn id="244" idx="6"/>
            </p:cNvCxnSpPr>
            <p:nvPr/>
          </p:nvCxnSpPr>
          <p:spPr>
            <a:xfrm>
              <a:off x="9116190" y="2726693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7" name="Flowchart: Connector 246"/>
            <p:cNvSpPr/>
            <p:nvPr/>
          </p:nvSpPr>
          <p:spPr>
            <a:xfrm>
              <a:off x="10221484" y="2273951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48" name="Straight Connector 247"/>
            <p:cNvCxnSpPr>
              <a:stCxn id="247" idx="0"/>
              <a:endCxn id="247" idx="4"/>
            </p:cNvCxnSpPr>
            <p:nvPr/>
          </p:nvCxnSpPr>
          <p:spPr>
            <a:xfrm>
              <a:off x="10654412" y="2273951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47" idx="2"/>
              <a:endCxn id="247" idx="6"/>
            </p:cNvCxnSpPr>
            <p:nvPr/>
          </p:nvCxnSpPr>
          <p:spPr>
            <a:xfrm>
              <a:off x="10221484" y="2706879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0" name="Flowchart: Connector 249"/>
            <p:cNvSpPr/>
            <p:nvPr/>
          </p:nvSpPr>
          <p:spPr>
            <a:xfrm>
              <a:off x="11326778" y="2273950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51" name="Straight Connector 250"/>
            <p:cNvCxnSpPr>
              <a:stCxn id="250" idx="0"/>
              <a:endCxn id="250" idx="4"/>
            </p:cNvCxnSpPr>
            <p:nvPr/>
          </p:nvCxnSpPr>
          <p:spPr>
            <a:xfrm>
              <a:off x="11759706" y="2273950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stCxn id="250" idx="2"/>
              <a:endCxn id="250" idx="6"/>
            </p:cNvCxnSpPr>
            <p:nvPr/>
          </p:nvCxnSpPr>
          <p:spPr>
            <a:xfrm>
              <a:off x="11326778" y="2706878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239" idx="0"/>
              <a:endCxn id="239" idx="4"/>
            </p:cNvCxnSpPr>
            <p:nvPr/>
          </p:nvCxnSpPr>
          <p:spPr>
            <a:xfrm>
              <a:off x="7334363" y="2273949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>
            <a:off x="4355443" y="3029681"/>
            <a:ext cx="2834570" cy="474467"/>
            <a:chOff x="6901435" y="2273949"/>
            <a:chExt cx="5291198" cy="885671"/>
          </a:xfrm>
        </p:grpSpPr>
        <p:sp>
          <p:nvSpPr>
            <p:cNvPr id="255" name="Flowchart: Connector 254"/>
            <p:cNvSpPr/>
            <p:nvPr/>
          </p:nvSpPr>
          <p:spPr>
            <a:xfrm>
              <a:off x="6901435" y="2273949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56" name="Straight Connector 255"/>
            <p:cNvCxnSpPr>
              <a:stCxn id="255" idx="2"/>
              <a:endCxn id="255" idx="6"/>
            </p:cNvCxnSpPr>
            <p:nvPr/>
          </p:nvCxnSpPr>
          <p:spPr>
            <a:xfrm>
              <a:off x="6901435" y="2706877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7" name="Flowchart: Connector 256"/>
            <p:cNvSpPr/>
            <p:nvPr/>
          </p:nvSpPr>
          <p:spPr>
            <a:xfrm>
              <a:off x="8008813" y="2273950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58" name="Straight Connector 257"/>
            <p:cNvCxnSpPr>
              <a:stCxn id="257" idx="0"/>
              <a:endCxn id="257" idx="4"/>
            </p:cNvCxnSpPr>
            <p:nvPr/>
          </p:nvCxnSpPr>
          <p:spPr>
            <a:xfrm>
              <a:off x="8441741" y="2273950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57" idx="2"/>
              <a:endCxn id="257" idx="6"/>
            </p:cNvCxnSpPr>
            <p:nvPr/>
          </p:nvCxnSpPr>
          <p:spPr>
            <a:xfrm>
              <a:off x="8008813" y="2706878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0" name="Flowchart: Connector 259"/>
            <p:cNvSpPr/>
            <p:nvPr/>
          </p:nvSpPr>
          <p:spPr>
            <a:xfrm>
              <a:off x="9116190" y="2293765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61" name="Straight Connector 260"/>
            <p:cNvCxnSpPr>
              <a:stCxn id="260" idx="0"/>
              <a:endCxn id="260" idx="4"/>
            </p:cNvCxnSpPr>
            <p:nvPr/>
          </p:nvCxnSpPr>
          <p:spPr>
            <a:xfrm>
              <a:off x="9549118" y="2293765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60" idx="2"/>
              <a:endCxn id="260" idx="6"/>
            </p:cNvCxnSpPr>
            <p:nvPr/>
          </p:nvCxnSpPr>
          <p:spPr>
            <a:xfrm>
              <a:off x="9116190" y="2726693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3" name="Flowchart: Connector 262"/>
            <p:cNvSpPr/>
            <p:nvPr/>
          </p:nvSpPr>
          <p:spPr>
            <a:xfrm>
              <a:off x="10221484" y="2273951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64" name="Straight Connector 263"/>
            <p:cNvCxnSpPr>
              <a:stCxn id="263" idx="0"/>
              <a:endCxn id="263" idx="4"/>
            </p:cNvCxnSpPr>
            <p:nvPr/>
          </p:nvCxnSpPr>
          <p:spPr>
            <a:xfrm>
              <a:off x="10654412" y="2273951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stCxn id="263" idx="2"/>
              <a:endCxn id="263" idx="6"/>
            </p:cNvCxnSpPr>
            <p:nvPr/>
          </p:nvCxnSpPr>
          <p:spPr>
            <a:xfrm>
              <a:off x="10221484" y="2706879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6" name="Flowchart: Connector 265"/>
            <p:cNvSpPr/>
            <p:nvPr/>
          </p:nvSpPr>
          <p:spPr>
            <a:xfrm>
              <a:off x="11326778" y="2273950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67" name="Straight Connector 266"/>
            <p:cNvCxnSpPr>
              <a:stCxn id="266" idx="0"/>
              <a:endCxn id="266" idx="4"/>
            </p:cNvCxnSpPr>
            <p:nvPr/>
          </p:nvCxnSpPr>
          <p:spPr>
            <a:xfrm>
              <a:off x="11759706" y="2273950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266" idx="2"/>
              <a:endCxn id="266" idx="6"/>
            </p:cNvCxnSpPr>
            <p:nvPr/>
          </p:nvCxnSpPr>
          <p:spPr>
            <a:xfrm>
              <a:off x="11326778" y="2706878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55" idx="0"/>
              <a:endCxn id="255" idx="4"/>
            </p:cNvCxnSpPr>
            <p:nvPr/>
          </p:nvCxnSpPr>
          <p:spPr>
            <a:xfrm>
              <a:off x="7334363" y="2273949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0" name="TextBox 269"/>
          <p:cNvSpPr txBox="1"/>
          <p:nvPr/>
        </p:nvSpPr>
        <p:spPr>
          <a:xfrm>
            <a:off x="2767285" y="2645995"/>
            <a:ext cx="126300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</a:t>
            </a:r>
          </a:p>
        </p:txBody>
      </p:sp>
      <p:sp>
        <p:nvSpPr>
          <p:cNvPr id="271" name="TextBox 270"/>
          <p:cNvSpPr txBox="1"/>
          <p:nvPr/>
        </p:nvSpPr>
        <p:spPr>
          <a:xfrm>
            <a:off x="5262041" y="2646489"/>
            <a:ext cx="126300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 UPGRADE</a:t>
            </a:r>
          </a:p>
        </p:txBody>
      </p:sp>
      <p:sp>
        <p:nvSpPr>
          <p:cNvPr id="272" name="Rounded Rectangle 271"/>
          <p:cNvSpPr/>
          <p:nvPr/>
        </p:nvSpPr>
        <p:spPr>
          <a:xfrm>
            <a:off x="1409141" y="738506"/>
            <a:ext cx="6299322" cy="1605193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273" name="Rounded Rectangle 272"/>
          <p:cNvSpPr/>
          <p:nvPr/>
        </p:nvSpPr>
        <p:spPr>
          <a:xfrm>
            <a:off x="1409141" y="2567577"/>
            <a:ext cx="6299322" cy="1605193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274" name="TextBox 273"/>
          <p:cNvSpPr txBox="1"/>
          <p:nvPr/>
        </p:nvSpPr>
        <p:spPr>
          <a:xfrm>
            <a:off x="4306788" y="1754685"/>
            <a:ext cx="566552" cy="38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Haiwell configuration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4894090" y="1752631"/>
            <a:ext cx="566552" cy="38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 Programming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6134041" y="3529912"/>
            <a:ext cx="566552" cy="38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Index in elastic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5488024" y="1754685"/>
            <a:ext cx="566552" cy="29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Ingest data elastic</a:t>
            </a:r>
          </a:p>
        </p:txBody>
      </p:sp>
      <p:sp>
        <p:nvSpPr>
          <p:cNvPr id="278" name="TextBox 277"/>
          <p:cNvSpPr txBox="1"/>
          <p:nvPr/>
        </p:nvSpPr>
        <p:spPr>
          <a:xfrm>
            <a:off x="6674812" y="1744177"/>
            <a:ext cx="566552" cy="38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Dashboard use </a:t>
            </a:r>
            <a:r>
              <a:rPr lang="en-US" sz="64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Kibana</a:t>
            </a:r>
            <a:endParaRPr lang="en-US" sz="6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6658599" y="3548224"/>
            <a:ext cx="566552" cy="38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Dashboard use </a:t>
            </a:r>
            <a:r>
              <a:rPr lang="en-US" sz="64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kibana</a:t>
            </a:r>
            <a:endParaRPr lang="en-US" sz="6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5521841" y="3548224"/>
            <a:ext cx="566552" cy="29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Ingest data elastic</a:t>
            </a:r>
          </a:p>
        </p:txBody>
      </p:sp>
      <p:sp>
        <p:nvSpPr>
          <p:cNvPr id="281" name="TextBox 280"/>
          <p:cNvSpPr txBox="1"/>
          <p:nvPr/>
        </p:nvSpPr>
        <p:spPr>
          <a:xfrm>
            <a:off x="6081957" y="1757896"/>
            <a:ext cx="566552" cy="38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Index in Elastic</a:t>
            </a:r>
          </a:p>
        </p:txBody>
      </p:sp>
      <p:sp>
        <p:nvSpPr>
          <p:cNvPr id="282" name="TextBox 281"/>
          <p:cNvSpPr txBox="1"/>
          <p:nvPr/>
        </p:nvSpPr>
        <p:spPr>
          <a:xfrm>
            <a:off x="4900882" y="3545557"/>
            <a:ext cx="566552" cy="38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 Programming</a:t>
            </a:r>
          </a:p>
        </p:txBody>
      </p:sp>
      <p:sp>
        <p:nvSpPr>
          <p:cNvPr id="283" name="TextBox 282"/>
          <p:cNvSpPr txBox="1"/>
          <p:nvPr/>
        </p:nvSpPr>
        <p:spPr>
          <a:xfrm>
            <a:off x="4312312" y="3550056"/>
            <a:ext cx="566552" cy="38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Haiwell configuration</a:t>
            </a:r>
          </a:p>
        </p:txBody>
      </p:sp>
      <p:sp>
        <p:nvSpPr>
          <p:cNvPr id="284" name="Pie 283"/>
          <p:cNvSpPr/>
          <p:nvPr/>
        </p:nvSpPr>
        <p:spPr>
          <a:xfrm>
            <a:off x="4359327" y="1197055"/>
            <a:ext cx="466449" cy="466449"/>
          </a:xfrm>
          <a:prstGeom prst="pie">
            <a:avLst>
              <a:gd name="adj1" fmla="val 16242959"/>
              <a:gd name="adj2" fmla="val 10774823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85" name="Pie 284"/>
          <p:cNvSpPr/>
          <p:nvPr/>
        </p:nvSpPr>
        <p:spPr>
          <a:xfrm>
            <a:off x="4947381" y="1195253"/>
            <a:ext cx="466449" cy="466449"/>
          </a:xfrm>
          <a:prstGeom prst="pie">
            <a:avLst>
              <a:gd name="adj1" fmla="val 16242959"/>
              <a:gd name="adj2" fmla="val 10773781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86" name="Pie 285"/>
          <p:cNvSpPr/>
          <p:nvPr/>
        </p:nvSpPr>
        <p:spPr>
          <a:xfrm>
            <a:off x="5544522" y="1207689"/>
            <a:ext cx="466449" cy="466449"/>
          </a:xfrm>
          <a:prstGeom prst="pie">
            <a:avLst>
              <a:gd name="adj1" fmla="val 16148662"/>
              <a:gd name="adj2" fmla="val 10821484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87" name="Pie 286"/>
          <p:cNvSpPr/>
          <p:nvPr/>
        </p:nvSpPr>
        <p:spPr>
          <a:xfrm>
            <a:off x="6134412" y="1198499"/>
            <a:ext cx="466449" cy="466449"/>
          </a:xfrm>
          <a:prstGeom prst="pie">
            <a:avLst>
              <a:gd name="adj1" fmla="val 16233636"/>
              <a:gd name="adj2" fmla="val 10816085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88" name="Pie 287"/>
          <p:cNvSpPr/>
          <p:nvPr/>
        </p:nvSpPr>
        <p:spPr>
          <a:xfrm>
            <a:off x="6724448" y="1198840"/>
            <a:ext cx="466449" cy="466449"/>
          </a:xfrm>
          <a:prstGeom prst="pie">
            <a:avLst>
              <a:gd name="adj1" fmla="val 16245950"/>
              <a:gd name="adj2" fmla="val 10922722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89" name="Pie 288"/>
          <p:cNvSpPr/>
          <p:nvPr/>
        </p:nvSpPr>
        <p:spPr>
          <a:xfrm>
            <a:off x="4353823" y="1197749"/>
            <a:ext cx="466449" cy="466449"/>
          </a:xfrm>
          <a:prstGeom prst="pie">
            <a:avLst>
              <a:gd name="adj1" fmla="val 16192814"/>
              <a:gd name="adj2" fmla="val 5425053"/>
            </a:avLst>
          </a:prstGeom>
          <a:solidFill>
            <a:srgbClr val="4BA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0" name="Pie 289"/>
          <p:cNvSpPr/>
          <p:nvPr/>
        </p:nvSpPr>
        <p:spPr>
          <a:xfrm>
            <a:off x="4945606" y="1197676"/>
            <a:ext cx="466449" cy="466449"/>
          </a:xfrm>
          <a:prstGeom prst="pie">
            <a:avLst>
              <a:gd name="adj1" fmla="val 16192814"/>
              <a:gd name="adj2" fmla="val 5425053"/>
            </a:avLst>
          </a:prstGeom>
          <a:solidFill>
            <a:srgbClr val="4BA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1" name="Pie 290"/>
          <p:cNvSpPr/>
          <p:nvPr/>
        </p:nvSpPr>
        <p:spPr>
          <a:xfrm>
            <a:off x="4357778" y="3028381"/>
            <a:ext cx="466449" cy="466449"/>
          </a:xfrm>
          <a:prstGeom prst="pie">
            <a:avLst>
              <a:gd name="adj1" fmla="val 16242959"/>
              <a:gd name="adj2" fmla="val 10774823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2" name="Pie 291"/>
          <p:cNvSpPr/>
          <p:nvPr/>
        </p:nvSpPr>
        <p:spPr>
          <a:xfrm>
            <a:off x="4950934" y="3029469"/>
            <a:ext cx="466449" cy="466449"/>
          </a:xfrm>
          <a:prstGeom prst="pie">
            <a:avLst>
              <a:gd name="adj1" fmla="val 16167741"/>
              <a:gd name="adj2" fmla="val 10774823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3" name="Pie 292"/>
          <p:cNvSpPr/>
          <p:nvPr/>
        </p:nvSpPr>
        <p:spPr>
          <a:xfrm>
            <a:off x="5543063" y="3040296"/>
            <a:ext cx="466449" cy="466449"/>
          </a:xfrm>
          <a:prstGeom prst="pie">
            <a:avLst>
              <a:gd name="adj1" fmla="val 16167741"/>
              <a:gd name="adj2" fmla="val 5438264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4" name="Pie 293"/>
          <p:cNvSpPr/>
          <p:nvPr/>
        </p:nvSpPr>
        <p:spPr>
          <a:xfrm>
            <a:off x="6131582" y="3029469"/>
            <a:ext cx="466449" cy="466449"/>
          </a:xfrm>
          <a:prstGeom prst="pie">
            <a:avLst>
              <a:gd name="adj1" fmla="val 16167741"/>
              <a:gd name="adj2" fmla="val 10774823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5" name="Pie 294"/>
          <p:cNvSpPr/>
          <p:nvPr/>
        </p:nvSpPr>
        <p:spPr>
          <a:xfrm>
            <a:off x="6727307" y="3029469"/>
            <a:ext cx="466449" cy="466449"/>
          </a:xfrm>
          <a:prstGeom prst="pie">
            <a:avLst>
              <a:gd name="adj1" fmla="val 16167741"/>
              <a:gd name="adj2" fmla="val 10774823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6" name="Pie 295"/>
          <p:cNvSpPr/>
          <p:nvPr/>
        </p:nvSpPr>
        <p:spPr>
          <a:xfrm>
            <a:off x="4354070" y="3022998"/>
            <a:ext cx="474162" cy="474162"/>
          </a:xfrm>
          <a:prstGeom prst="pie">
            <a:avLst>
              <a:gd name="adj1" fmla="val 16192814"/>
              <a:gd name="adj2" fmla="val 5425053"/>
            </a:avLst>
          </a:prstGeom>
          <a:solidFill>
            <a:srgbClr val="4BA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7" name="Pie 296"/>
          <p:cNvSpPr/>
          <p:nvPr/>
        </p:nvSpPr>
        <p:spPr>
          <a:xfrm>
            <a:off x="4940980" y="3024096"/>
            <a:ext cx="479265" cy="479265"/>
          </a:xfrm>
          <a:prstGeom prst="pie">
            <a:avLst>
              <a:gd name="adj1" fmla="val 16192814"/>
              <a:gd name="adj2" fmla="val 5425053"/>
            </a:avLst>
          </a:prstGeom>
          <a:solidFill>
            <a:srgbClr val="4BA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8" name="Pie 297"/>
          <p:cNvSpPr/>
          <p:nvPr/>
        </p:nvSpPr>
        <p:spPr>
          <a:xfrm>
            <a:off x="4521872" y="2390681"/>
            <a:ext cx="144560" cy="144560"/>
          </a:xfrm>
          <a:prstGeom prst="pie">
            <a:avLst>
              <a:gd name="adj1" fmla="val 16192814"/>
              <a:gd name="adj2" fmla="val 16185376"/>
            </a:avLst>
          </a:prstGeom>
          <a:solidFill>
            <a:srgbClr val="4BA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9" name="Pie 298"/>
          <p:cNvSpPr/>
          <p:nvPr/>
        </p:nvSpPr>
        <p:spPr>
          <a:xfrm>
            <a:off x="5253161" y="2383790"/>
            <a:ext cx="135648" cy="135648"/>
          </a:xfrm>
          <a:prstGeom prst="pie">
            <a:avLst>
              <a:gd name="adj1" fmla="val 16233636"/>
              <a:gd name="adj2" fmla="val 16229073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4615380" y="2391367"/>
            <a:ext cx="349102" cy="29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5364840" y="2384445"/>
            <a:ext cx="275779" cy="29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</a:p>
        </p:txBody>
      </p:sp>
      <p:sp>
        <p:nvSpPr>
          <p:cNvPr id="302" name="Rectangle 301"/>
          <p:cNvSpPr/>
          <p:nvPr/>
        </p:nvSpPr>
        <p:spPr>
          <a:xfrm>
            <a:off x="2992219" y="4801082"/>
            <a:ext cx="3853719" cy="1893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71" dirty="0">
                <a:solidFill>
                  <a:schemeClr val="tx1"/>
                </a:solidFill>
              </a:rPr>
              <a:t>OUR SKILLS ARE INCREASED DURING THIS PROJECT</a:t>
            </a: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7297" y="1099714"/>
            <a:ext cx="744583" cy="714504"/>
          </a:xfrm>
          <a:custGeom>
            <a:avLst/>
            <a:gdLst>
              <a:gd name="connsiteX0" fmla="*/ 653796 w 1307592"/>
              <a:gd name="connsiteY0" fmla="*/ 0 h 1307592"/>
              <a:gd name="connsiteX1" fmla="*/ 1307592 w 1307592"/>
              <a:gd name="connsiteY1" fmla="*/ 653796 h 1307592"/>
              <a:gd name="connsiteX2" fmla="*/ 653796 w 1307592"/>
              <a:gd name="connsiteY2" fmla="*/ 1307592 h 1307592"/>
              <a:gd name="connsiteX3" fmla="*/ 0 w 1307592"/>
              <a:gd name="connsiteY3" fmla="*/ 653796 h 1307592"/>
              <a:gd name="connsiteX4" fmla="*/ 653796 w 1307592"/>
              <a:gd name="connsiteY4" fmla="*/ 0 h 130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592" h="1307592">
                <a:moveTo>
                  <a:pt x="653796" y="0"/>
                </a:moveTo>
                <a:cubicBezTo>
                  <a:pt x="1014878" y="0"/>
                  <a:pt x="1307592" y="292714"/>
                  <a:pt x="1307592" y="653796"/>
                </a:cubicBezTo>
                <a:cubicBezTo>
                  <a:pt x="1307592" y="1014878"/>
                  <a:pt x="1014878" y="1307592"/>
                  <a:pt x="653796" y="1307592"/>
                </a:cubicBezTo>
                <a:cubicBezTo>
                  <a:pt x="292714" y="1307592"/>
                  <a:pt x="0" y="1014878"/>
                  <a:pt x="0" y="653796"/>
                </a:cubicBezTo>
                <a:cubicBezTo>
                  <a:pt x="0" y="292714"/>
                  <a:pt x="292714" y="0"/>
                  <a:pt x="653796" y="0"/>
                </a:cubicBezTo>
                <a:close/>
              </a:path>
            </a:pathLst>
          </a:cu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" r="69"/>
          <a:stretch>
            <a:fillRect/>
          </a:stretch>
        </p:blipFill>
        <p:spPr>
          <a:xfrm>
            <a:off x="1671746" y="2957775"/>
            <a:ext cx="744583" cy="714504"/>
          </a:xfrm>
          <a:custGeom>
            <a:avLst/>
            <a:gdLst>
              <a:gd name="connsiteX0" fmla="*/ 653796 w 1307592"/>
              <a:gd name="connsiteY0" fmla="*/ 0 h 1307592"/>
              <a:gd name="connsiteX1" fmla="*/ 1307592 w 1307592"/>
              <a:gd name="connsiteY1" fmla="*/ 653796 h 1307592"/>
              <a:gd name="connsiteX2" fmla="*/ 653796 w 1307592"/>
              <a:gd name="connsiteY2" fmla="*/ 1307592 h 1307592"/>
              <a:gd name="connsiteX3" fmla="*/ 0 w 1307592"/>
              <a:gd name="connsiteY3" fmla="*/ 653796 h 1307592"/>
              <a:gd name="connsiteX4" fmla="*/ 653796 w 1307592"/>
              <a:gd name="connsiteY4" fmla="*/ 0 h 130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592" h="1307592">
                <a:moveTo>
                  <a:pt x="653796" y="0"/>
                </a:moveTo>
                <a:cubicBezTo>
                  <a:pt x="1014878" y="0"/>
                  <a:pt x="1307592" y="292714"/>
                  <a:pt x="1307592" y="653796"/>
                </a:cubicBezTo>
                <a:cubicBezTo>
                  <a:pt x="1307592" y="1014878"/>
                  <a:pt x="1014878" y="1307592"/>
                  <a:pt x="653796" y="1307592"/>
                </a:cubicBezTo>
                <a:cubicBezTo>
                  <a:pt x="292714" y="1307592"/>
                  <a:pt x="0" y="1014878"/>
                  <a:pt x="0" y="653796"/>
                </a:cubicBezTo>
                <a:cubicBezTo>
                  <a:pt x="0" y="292714"/>
                  <a:pt x="292714" y="0"/>
                  <a:pt x="65379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68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903B1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499833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1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98816" y="2749876"/>
            <a:ext cx="4111462" cy="1895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" name="TextBox 8"/>
          <p:cNvSpPr txBox="1"/>
          <p:nvPr/>
        </p:nvSpPr>
        <p:spPr>
          <a:xfrm>
            <a:off x="5206073" y="3352760"/>
            <a:ext cx="3197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2. Plant simple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Reduce man hour</a:t>
            </a:r>
          </a:p>
          <a:p>
            <a:pPr marL="171450" indent="-171450">
              <a:buFontTx/>
              <a:buChar char="-"/>
            </a:pPr>
            <a:endParaRPr lang="en-US" sz="1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903698" y="3011712"/>
            <a:ext cx="3197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Didalam</a:t>
            </a:r>
            <a:r>
              <a:rPr lang="en-US" sz="1000" dirty="0" smtClean="0"/>
              <a:t> slide </a:t>
            </a:r>
            <a:r>
              <a:rPr lang="en-US" sz="1000" dirty="0" err="1" smtClean="0"/>
              <a:t>ini</a:t>
            </a:r>
            <a:r>
              <a:rPr lang="en-US" sz="1000" dirty="0" smtClean="0"/>
              <a:t> </a:t>
            </a:r>
            <a:r>
              <a:rPr lang="en-US" sz="1000" dirty="0" err="1" smtClean="0"/>
              <a:t>harus</a:t>
            </a:r>
            <a:r>
              <a:rPr lang="en-US" sz="1000" dirty="0" smtClean="0"/>
              <a:t> </a:t>
            </a:r>
            <a:r>
              <a:rPr lang="en-US" sz="1000" dirty="0" err="1" smtClean="0"/>
              <a:t>mengandung</a:t>
            </a:r>
            <a:r>
              <a:rPr lang="en-US" sz="1000" dirty="0" smtClean="0"/>
              <a:t> </a:t>
            </a:r>
            <a:r>
              <a:rPr lang="en-US" sz="1000" dirty="0" err="1" smtClean="0"/>
              <a:t>kenapa</a:t>
            </a:r>
            <a:r>
              <a:rPr lang="en-US" sz="1000" dirty="0" smtClean="0"/>
              <a:t>, </a:t>
            </a:r>
            <a:r>
              <a:rPr lang="en-US" sz="1000" dirty="0" err="1" smtClean="0"/>
              <a:t>untuk</a:t>
            </a:r>
            <a:r>
              <a:rPr lang="en-US" sz="1000" dirty="0" smtClean="0"/>
              <a:t> </a:t>
            </a:r>
            <a:r>
              <a:rPr lang="en-US" sz="1000" dirty="0" err="1" smtClean="0"/>
              <a:t>apa</a:t>
            </a:r>
            <a:r>
              <a:rPr lang="en-US" sz="1000" dirty="0" smtClean="0"/>
              <a:t>, </a:t>
            </a:r>
            <a:r>
              <a:rPr lang="en-US" sz="1000" dirty="0" err="1" smtClean="0"/>
              <a:t>bagaimana</a:t>
            </a:r>
            <a:endParaRPr lang="en-US" sz="1000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3248281" y="1425377"/>
            <a:ext cx="2376430" cy="1090099"/>
            <a:chOff x="273841" y="2447303"/>
            <a:chExt cx="2509424" cy="1258751"/>
          </a:xfrm>
        </p:grpSpPr>
        <p:grpSp>
          <p:nvGrpSpPr>
            <p:cNvPr id="12" name="Group 11"/>
            <p:cNvGrpSpPr/>
            <p:nvPr/>
          </p:nvGrpSpPr>
          <p:grpSpPr>
            <a:xfrm>
              <a:off x="273841" y="2447303"/>
              <a:ext cx="2372988" cy="1258751"/>
              <a:chOff x="273841" y="2447303"/>
              <a:chExt cx="2372988" cy="1258751"/>
            </a:xfrm>
          </p:grpSpPr>
          <p:sp>
            <p:nvSpPr>
              <p:cNvPr id="14" name="Parallelogram 13"/>
              <p:cNvSpPr/>
              <p:nvPr/>
            </p:nvSpPr>
            <p:spPr>
              <a:xfrm>
                <a:off x="1018315" y="2582379"/>
                <a:ext cx="1628514" cy="298669"/>
              </a:xfrm>
              <a:prstGeom prst="parallelogram">
                <a:avLst/>
              </a:prstGeom>
              <a:solidFill>
                <a:schemeClr val="bg2">
                  <a:alpha val="2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b="1" dirty="0" smtClean="0">
                    <a:solidFill>
                      <a:sysClr val="windowText" lastClr="000000"/>
                    </a:solidFill>
                    <a:latin typeface="Assimilate" panose="00000400000000000000" pitchFamily="2" charset="0"/>
                  </a:rPr>
                  <a:t>GOALS</a:t>
                </a:r>
                <a:endParaRPr kumimoji="1" lang="en-US" b="1" dirty="0">
                  <a:solidFill>
                    <a:sysClr val="windowText" lastClr="000000"/>
                  </a:solidFill>
                  <a:latin typeface="Assimilate" panose="00000400000000000000" pitchFamily="2" charset="0"/>
                </a:endParaRP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841" y="2447303"/>
                <a:ext cx="1067722" cy="1258751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940854" y="2959727"/>
              <a:ext cx="1842411" cy="746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FF0000"/>
                  </a:solidFill>
                  <a:latin typeface="Arial Black" panose="020B0A04020102020204" pitchFamily="34" charset="0"/>
                </a:rPr>
                <a:t>Reduce man hour </a:t>
              </a:r>
              <a:r>
                <a:rPr lang="en-US" sz="900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with </a:t>
              </a:r>
              <a:r>
                <a:rPr lang="en-US" sz="900" dirty="0" smtClean="0">
                  <a:solidFill>
                    <a:srgbClr val="FF0000"/>
                  </a:solidFill>
                  <a:latin typeface="Arial Black" panose="020B0A04020102020204" pitchFamily="34" charset="0"/>
                </a:rPr>
                <a:t>effective</a:t>
              </a:r>
              <a:r>
                <a:rPr lang="en-US" sz="900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 work and </a:t>
              </a:r>
              <a:r>
                <a:rPr lang="en-US" sz="900" dirty="0" smtClean="0">
                  <a:solidFill>
                    <a:srgbClr val="FF0000"/>
                  </a:solidFill>
                  <a:latin typeface="Arial Black" panose="020B0A04020102020204" pitchFamily="34" charset="0"/>
                </a:rPr>
                <a:t>accuracy</a:t>
              </a:r>
              <a:r>
                <a:rPr lang="en-US" sz="900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 programming data.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45207" y="639717"/>
            <a:ext cx="2567143" cy="1821200"/>
            <a:chOff x="6131028" y="801457"/>
            <a:chExt cx="2567143" cy="1821200"/>
          </a:xfrm>
        </p:grpSpPr>
        <p:sp>
          <p:nvSpPr>
            <p:cNvPr id="17" name="Pentagon 16"/>
            <p:cNvSpPr/>
            <p:nvPr/>
          </p:nvSpPr>
          <p:spPr>
            <a:xfrm>
              <a:off x="6290731" y="801457"/>
              <a:ext cx="1524184" cy="379789"/>
            </a:xfrm>
            <a:prstGeom prst="homePlate">
              <a:avLst/>
            </a:prstGeom>
            <a:solidFill>
              <a:schemeClr val="bg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660368" y="837464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Assimilate" panose="00000400000000000000" pitchFamily="2" charset="0"/>
                </a:rPr>
                <a:t>TARGET</a:t>
              </a:r>
              <a:endParaRPr lang="en-US" b="1" dirty="0">
                <a:latin typeface="Assimilate" panose="00000400000000000000" pitchFamily="2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6127301" y="805753"/>
              <a:ext cx="378655" cy="371202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6137290" y="1264145"/>
              <a:ext cx="2560881" cy="1358512"/>
              <a:chOff x="6181552" y="2325226"/>
              <a:chExt cx="2560881" cy="135851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6196078" y="2370557"/>
                <a:ext cx="24878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 smtClean="0"/>
                  <a:t>1</a:t>
                </a:r>
                <a:endParaRPr lang="en-US" sz="9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196078" y="2732584"/>
                <a:ext cx="24878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81758" y="3090695"/>
                <a:ext cx="24878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181552" y="3439132"/>
                <a:ext cx="24878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426641" y="2325226"/>
                <a:ext cx="170259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rgbClr val="DF3229"/>
                    </a:solidFill>
                    <a:latin typeface="Arial Black" panose="020B0A04020102020204" pitchFamily="34" charset="0"/>
                  </a:rPr>
                  <a:t>Efficiency</a:t>
                </a:r>
                <a:r>
                  <a:rPr lang="en-US" sz="9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 of Inputting Data 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409743" y="2674863"/>
                <a:ext cx="212253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System that can detect </a:t>
                </a:r>
                <a:r>
                  <a:rPr lang="en-US" sz="900" dirty="0" smtClean="0">
                    <a:solidFill>
                      <a:srgbClr val="DF3229"/>
                    </a:solidFill>
                    <a:latin typeface="Arial Black" panose="020B0A04020102020204" pitchFamily="34" charset="0"/>
                  </a:rPr>
                  <a:t>duplicate participants</a:t>
                </a:r>
                <a:endParaRPr lang="en-US" sz="900" dirty="0">
                  <a:solidFill>
                    <a:srgbClr val="DF3229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409743" y="3079864"/>
                <a:ext cx="2332690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solidFill>
                      <a:schemeClr val="tx1"/>
                    </a:solidFill>
                    <a:latin typeface="Arial Black" panose="020B0A04020102020204" pitchFamily="34" charset="0"/>
                    <a:cs typeface="Plus Jakarta Sans Medium" pitchFamily="2" charset="0"/>
                  </a:rPr>
                  <a:t>Secured participant’s </a:t>
                </a:r>
                <a:r>
                  <a:rPr lang="en-US" sz="900" dirty="0">
                    <a:solidFill>
                      <a:srgbClr val="DF3229"/>
                    </a:solidFill>
                    <a:latin typeface="Arial Black" panose="020B0A04020102020204" pitchFamily="34" charset="0"/>
                    <a:cs typeface="Plus Jakarta Sans Medium" pitchFamily="2" charset="0"/>
                  </a:rPr>
                  <a:t>history</a:t>
                </a:r>
                <a:r>
                  <a:rPr lang="en-US" sz="900" dirty="0">
                    <a:solidFill>
                      <a:srgbClr val="FF0000"/>
                    </a:solidFill>
                    <a:latin typeface="Arial Black" panose="020B0A04020102020204" pitchFamily="34" charset="0"/>
                    <a:cs typeface="Plus Jakarta Sans Medium" pitchFamily="2" charset="0"/>
                  </a:rPr>
                  <a:t> </a:t>
                </a:r>
                <a:r>
                  <a:rPr lang="en-US" sz="900" dirty="0">
                    <a:solidFill>
                      <a:srgbClr val="DF3229"/>
                    </a:solidFill>
                    <a:latin typeface="Arial Black" panose="020B0A04020102020204" pitchFamily="34" charset="0"/>
                    <a:cs typeface="Plus Jakarta Sans Medium" pitchFamily="2" charset="0"/>
                  </a:rPr>
                  <a:t>data</a:t>
                </a:r>
                <a:endParaRPr lang="en-US" sz="900" dirty="0">
                  <a:solidFill>
                    <a:srgbClr val="DF3229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6409743" y="3452906"/>
                <a:ext cx="2274982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solidFill>
                      <a:srgbClr val="DF3229"/>
                    </a:solidFill>
                    <a:latin typeface="Arial Black" panose="020B0A04020102020204" pitchFamily="34" charset="0"/>
                  </a:rPr>
                  <a:t>Monitoring</a:t>
                </a:r>
                <a:r>
                  <a:rPr lang="en-US" sz="9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 control by HR directly</a:t>
                </a: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6078" y="2350129"/>
                <a:ext cx="249197" cy="249197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5667" y="2708270"/>
                <a:ext cx="249197" cy="249197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1553" y="3073872"/>
                <a:ext cx="249197" cy="249197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1552" y="3429950"/>
                <a:ext cx="249197" cy="249197"/>
              </a:xfrm>
              <a:prstGeom prst="rect">
                <a:avLst/>
              </a:prstGeom>
            </p:spPr>
          </p:pic>
        </p:grpSp>
      </p:grpSp>
      <p:grpSp>
        <p:nvGrpSpPr>
          <p:cNvPr id="33" name="Group 32"/>
          <p:cNvGrpSpPr/>
          <p:nvPr/>
        </p:nvGrpSpPr>
        <p:grpSpPr>
          <a:xfrm>
            <a:off x="392187" y="715747"/>
            <a:ext cx="2408770" cy="1323898"/>
            <a:chOff x="60070" y="1058423"/>
            <a:chExt cx="2408770" cy="1323898"/>
          </a:xfrm>
        </p:grpSpPr>
        <p:sp>
          <p:nvSpPr>
            <p:cNvPr id="34" name="Snip Diagonal Corner Rectangle 33"/>
            <p:cNvSpPr/>
            <p:nvPr/>
          </p:nvSpPr>
          <p:spPr>
            <a:xfrm>
              <a:off x="434126" y="1615472"/>
              <a:ext cx="1936891" cy="766849"/>
            </a:xfrm>
            <a:prstGeom prst="snip2DiagRect">
              <a:avLst>
                <a:gd name="adj1" fmla="val 0"/>
                <a:gd name="adj2" fmla="val 17324"/>
              </a:avLst>
            </a:prstGeom>
            <a:solidFill>
              <a:schemeClr val="bg2">
                <a:alpha val="26000"/>
              </a:schemeClr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070" y="1146311"/>
              <a:ext cx="1099305" cy="1099306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023091" y="1706024"/>
              <a:ext cx="1445749" cy="31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FF0000"/>
                  </a:solidFill>
                  <a:latin typeface="Arial Black" panose="020B0A04020102020204" pitchFamily="34" charset="0"/>
                </a:rPr>
                <a:t>Efficient and Effective </a:t>
              </a:r>
            </a:p>
            <a:p>
              <a:r>
                <a:rPr 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Black" panose="020B0A04020102020204" pitchFamily="34" charset="0"/>
                </a:rPr>
                <a:t>Management Training</a:t>
              </a:r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876146" y="1058423"/>
              <a:ext cx="816416" cy="696029"/>
              <a:chOff x="1612749" y="1060620"/>
              <a:chExt cx="816416" cy="696029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95018">
                <a:off x="1612749" y="1060620"/>
                <a:ext cx="810346" cy="696029"/>
              </a:xfrm>
              <a:prstGeom prst="rect">
                <a:avLst/>
              </a:prstGeom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1745965" y="1164124"/>
                <a:ext cx="683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Assimilate" panose="00000400000000000000" pitchFamily="2" charset="0"/>
                  </a:rPr>
                  <a:t>WOT</a:t>
                </a:r>
                <a:endParaRPr lang="en-US" sz="1200" b="1" dirty="0">
                  <a:latin typeface="Assimilate" panose="00000400000000000000" pitchFamily="2" charset="0"/>
                </a:endParaRP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434483" y="2077905"/>
            <a:ext cx="2664021" cy="2117283"/>
            <a:chOff x="2762640" y="463975"/>
            <a:chExt cx="2664021" cy="2117283"/>
          </a:xfrm>
        </p:grpSpPr>
        <p:sp>
          <p:nvSpPr>
            <p:cNvPr id="41" name="Rounded Rectangle 40"/>
            <p:cNvSpPr/>
            <p:nvPr/>
          </p:nvSpPr>
          <p:spPr>
            <a:xfrm>
              <a:off x="3227852" y="676902"/>
              <a:ext cx="1659375" cy="29267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1200" dirty="0" smtClean="0">
                  <a:solidFill>
                    <a:schemeClr val="bg1">
                      <a:lumMod val="95000"/>
                    </a:schemeClr>
                  </a:solidFill>
                  <a:latin typeface="Assimilate" panose="00000400000000000000" pitchFamily="2" charset="0"/>
                </a:rPr>
                <a:t>CURRENT PROBLEM</a:t>
              </a:r>
              <a:endParaRPr kumimoji="1" lang="en-US" sz="1200" dirty="0">
                <a:solidFill>
                  <a:schemeClr val="bg1">
                    <a:lumMod val="95000"/>
                  </a:schemeClr>
                </a:solidFill>
                <a:latin typeface="Assimilate" panose="00000400000000000000" pitchFamily="2" charset="0"/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2640" y="463975"/>
              <a:ext cx="591907" cy="651724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3321886" y="1042285"/>
              <a:ext cx="2104775" cy="1538973"/>
              <a:chOff x="3193056" y="933218"/>
              <a:chExt cx="2534189" cy="1852950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3193056" y="933218"/>
                <a:ext cx="2534189" cy="1852950"/>
                <a:chOff x="3193056" y="933218"/>
                <a:chExt cx="2534189" cy="1852950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3193056" y="933218"/>
                  <a:ext cx="1992488" cy="741335"/>
                  <a:chOff x="3510556" y="897530"/>
                  <a:chExt cx="1992488" cy="741335"/>
                </a:xfrm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71" name="Rectangle 70"/>
                  <p:cNvSpPr/>
                  <p:nvPr/>
                </p:nvSpPr>
                <p:spPr>
                  <a:xfrm>
                    <a:off x="3510762" y="897530"/>
                    <a:ext cx="1992282" cy="508905"/>
                  </a:xfrm>
                  <a:prstGeom prst="rect">
                    <a:avLst/>
                  </a:prstGeom>
                  <a:solidFill>
                    <a:schemeClr val="bg2">
                      <a:lumMod val="20000"/>
                      <a:lumOff val="8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  <p:sp>
                <p:nvSpPr>
                  <p:cNvPr id="72" name="Right Triangle 71"/>
                  <p:cNvSpPr/>
                  <p:nvPr/>
                </p:nvSpPr>
                <p:spPr>
                  <a:xfrm rot="10800000">
                    <a:off x="3510556" y="1407204"/>
                    <a:ext cx="507258" cy="231661"/>
                  </a:xfrm>
                  <a:prstGeom prst="rtTriangle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</p:grpSp>
            <p:grpSp>
              <p:nvGrpSpPr>
                <p:cNvPr id="62" name="Group 61"/>
                <p:cNvGrpSpPr/>
                <p:nvPr/>
              </p:nvGrpSpPr>
              <p:grpSpPr>
                <a:xfrm flipH="1">
                  <a:off x="3734757" y="1491891"/>
                  <a:ext cx="1992488" cy="741335"/>
                  <a:chOff x="3510556" y="897530"/>
                  <a:chExt cx="1992488" cy="741335"/>
                </a:xfrm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3510762" y="897530"/>
                    <a:ext cx="1992282" cy="508905"/>
                  </a:xfrm>
                  <a:prstGeom prst="rect">
                    <a:avLst/>
                  </a:prstGeom>
                  <a:solidFill>
                    <a:schemeClr val="bg2">
                      <a:lumMod val="20000"/>
                      <a:lumOff val="8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  <p:sp>
                <p:nvSpPr>
                  <p:cNvPr id="70" name="Right Triangle 69"/>
                  <p:cNvSpPr/>
                  <p:nvPr/>
                </p:nvSpPr>
                <p:spPr>
                  <a:xfrm rot="10800000">
                    <a:off x="3510556" y="1407204"/>
                    <a:ext cx="507258" cy="231661"/>
                  </a:xfrm>
                  <a:prstGeom prst="rtTriangle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</p:grpSp>
            <p:grpSp>
              <p:nvGrpSpPr>
                <p:cNvPr id="63" name="Group 62"/>
                <p:cNvGrpSpPr/>
                <p:nvPr/>
              </p:nvGrpSpPr>
              <p:grpSpPr>
                <a:xfrm>
                  <a:off x="3203991" y="2044833"/>
                  <a:ext cx="1992489" cy="741335"/>
                  <a:chOff x="3510556" y="897530"/>
                  <a:chExt cx="1992489" cy="741335"/>
                </a:xfrm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7" name="Rectangle 66"/>
                  <p:cNvSpPr/>
                  <p:nvPr/>
                </p:nvSpPr>
                <p:spPr>
                  <a:xfrm>
                    <a:off x="3510763" y="897530"/>
                    <a:ext cx="1992282" cy="508905"/>
                  </a:xfrm>
                  <a:prstGeom prst="rect">
                    <a:avLst/>
                  </a:prstGeom>
                  <a:solidFill>
                    <a:schemeClr val="bg2">
                      <a:lumMod val="20000"/>
                      <a:lumOff val="8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  <p:sp>
                <p:nvSpPr>
                  <p:cNvPr id="68" name="Right Triangle 67"/>
                  <p:cNvSpPr/>
                  <p:nvPr/>
                </p:nvSpPr>
                <p:spPr>
                  <a:xfrm rot="10800000">
                    <a:off x="3510556" y="1407204"/>
                    <a:ext cx="507258" cy="231661"/>
                  </a:xfrm>
                  <a:prstGeom prst="rtTriangle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</p:grpSp>
          </p:grpSp>
          <p:grpSp>
            <p:nvGrpSpPr>
              <p:cNvPr id="49" name="Group 48"/>
              <p:cNvGrpSpPr/>
              <p:nvPr/>
            </p:nvGrpSpPr>
            <p:grpSpPr>
              <a:xfrm>
                <a:off x="3262699" y="2119197"/>
                <a:ext cx="365759" cy="365760"/>
                <a:chOff x="1842047" y="3091793"/>
                <a:chExt cx="449611" cy="449612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1842047" y="3091793"/>
                  <a:ext cx="449611" cy="4496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/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9516" y="3128537"/>
                  <a:ext cx="365762" cy="365760"/>
                </a:xfrm>
                <a:prstGeom prst="rect">
                  <a:avLst/>
                </a:prstGeom>
              </p:spPr>
            </p:pic>
          </p:grpSp>
          <p:grpSp>
            <p:nvGrpSpPr>
              <p:cNvPr id="51" name="Group 50"/>
              <p:cNvGrpSpPr/>
              <p:nvPr/>
            </p:nvGrpSpPr>
            <p:grpSpPr>
              <a:xfrm>
                <a:off x="5301671" y="1559801"/>
                <a:ext cx="365760" cy="365760"/>
                <a:chOff x="5767197" y="3751779"/>
                <a:chExt cx="449612" cy="449612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5767197" y="3751779"/>
                  <a:ext cx="449612" cy="4496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/>
                </a:p>
              </p:txBody>
            </p:sp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9595" y="3807353"/>
                  <a:ext cx="320040" cy="320040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/>
              <p:cNvGrpSpPr/>
              <p:nvPr/>
            </p:nvGrpSpPr>
            <p:grpSpPr>
              <a:xfrm>
                <a:off x="3263805" y="992801"/>
                <a:ext cx="365760" cy="365760"/>
                <a:chOff x="5082564" y="3769285"/>
                <a:chExt cx="449612" cy="449612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5082564" y="3769285"/>
                  <a:ext cx="449612" cy="4496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/>
                </a:p>
              </p:txBody>
            </p:sp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31932" y="3818836"/>
                  <a:ext cx="365760" cy="365760"/>
                </a:xfrm>
                <a:prstGeom prst="rect">
                  <a:avLst/>
                </a:prstGeom>
              </p:spPr>
            </p:pic>
          </p:grpSp>
        </p:grpSp>
        <p:sp>
          <p:nvSpPr>
            <p:cNvPr id="44" name="TextBox 43"/>
            <p:cNvSpPr txBox="1"/>
            <p:nvPr/>
          </p:nvSpPr>
          <p:spPr>
            <a:xfrm>
              <a:off x="3671896" y="1074370"/>
              <a:ext cx="1478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There are participants who </a:t>
              </a:r>
              <a:r>
                <a:rPr lang="en-US" sz="600" dirty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double the </a:t>
              </a:r>
              <a:r>
                <a:rPr lang="en-US" sz="600" dirty="0" smtClean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training</a:t>
              </a:r>
            </a:p>
            <a:p>
              <a:r>
                <a:rPr lang="en-US" sz="600" dirty="0" smtClean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so </a:t>
              </a:r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it wastes time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698383" y="1595805"/>
              <a:ext cx="14783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The data input process is </a:t>
              </a:r>
              <a:r>
                <a:rPr lang="en-US" sz="600" dirty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still manual</a:t>
              </a:r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 so it is </a:t>
              </a:r>
              <a:r>
                <a:rPr lang="en-US" sz="600" dirty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not effective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637250" y="2000070"/>
              <a:ext cx="1478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There is a </a:t>
              </a:r>
              <a:r>
                <a:rPr lang="en-US" sz="600" dirty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repeat of sending </a:t>
              </a:r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participant data through to </a:t>
              </a:r>
            </a:p>
            <a:p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HR=&gt;&gt; </a:t>
              </a:r>
              <a:r>
                <a:rPr lang="en-US" sz="600" dirty="0" err="1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Muda</a:t>
              </a:r>
              <a:r>
                <a:rPr lang="en-US" sz="600" dirty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 process</a:t>
              </a:r>
              <a:endParaRPr lang="en-US" sz="600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515203" y="34996"/>
            <a:ext cx="2356590" cy="1033391"/>
            <a:chOff x="1437554" y="3393705"/>
            <a:chExt cx="2356590" cy="1033391"/>
          </a:xfrm>
        </p:grpSpPr>
        <p:grpSp>
          <p:nvGrpSpPr>
            <p:cNvPr id="73" name="Group 72"/>
            <p:cNvGrpSpPr/>
            <p:nvPr/>
          </p:nvGrpSpPr>
          <p:grpSpPr>
            <a:xfrm>
              <a:off x="1923216" y="3393705"/>
              <a:ext cx="1439874" cy="463451"/>
              <a:chOff x="2395213" y="3173090"/>
              <a:chExt cx="1439874" cy="463451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2395213" y="3405709"/>
                <a:ext cx="143987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 smtClean="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Arial Black" panose="020B0A04020102020204" pitchFamily="34" charset="0"/>
                  </a:rPr>
                  <a:t>ACTIVITY</a:t>
                </a:r>
                <a:endParaRPr lang="en-US" sz="9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830844" y="3173090"/>
                <a:ext cx="5894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DX</a:t>
                </a:r>
                <a:endParaRPr lang="en-US" sz="2000" dirty="0">
                  <a:solidFill>
                    <a:schemeClr val="tx1"/>
                  </a:solidFill>
                  <a:latin typeface="Arial Black" panose="020B0A04020102020204" pitchFamily="34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3114100" y="3537159"/>
              <a:ext cx="640580" cy="640580"/>
              <a:chOff x="6321269" y="-834989"/>
              <a:chExt cx="2295639" cy="2365703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9913ADC3-549F-FFA2-7DC8-3A92092F29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4" t="24491" r="10317" b="4500"/>
              <a:stretch/>
            </p:blipFill>
            <p:spPr>
              <a:xfrm>
                <a:off x="6468828" y="-496032"/>
                <a:ext cx="1848607" cy="2013785"/>
              </a:xfrm>
              <a:custGeom>
                <a:avLst/>
                <a:gdLst>
                  <a:gd name="connsiteX0" fmla="*/ 904440 w 1848607"/>
                  <a:gd name="connsiteY0" fmla="*/ 0 h 2013785"/>
                  <a:gd name="connsiteX1" fmla="*/ 1114860 w 1848607"/>
                  <a:gd name="connsiteY1" fmla="*/ 0 h 2013785"/>
                  <a:gd name="connsiteX2" fmla="*/ 1213130 w 1848607"/>
                  <a:gd name="connsiteY2" fmla="*/ 14998 h 2013785"/>
                  <a:gd name="connsiteX3" fmla="*/ 1846868 w 1848607"/>
                  <a:gd name="connsiteY3" fmla="*/ 439630 h 2013785"/>
                  <a:gd name="connsiteX4" fmla="*/ 1848607 w 1848607"/>
                  <a:gd name="connsiteY4" fmla="*/ 442493 h 2013785"/>
                  <a:gd name="connsiteX5" fmla="*/ 1848607 w 1848607"/>
                  <a:gd name="connsiteY5" fmla="*/ 1565778 h 2013785"/>
                  <a:gd name="connsiteX6" fmla="*/ 1846868 w 1848607"/>
                  <a:gd name="connsiteY6" fmla="*/ 1568640 h 2013785"/>
                  <a:gd name="connsiteX7" fmla="*/ 1009650 w 1848607"/>
                  <a:gd name="connsiteY7" fmla="*/ 2013785 h 2013785"/>
                  <a:gd name="connsiteX8" fmla="*/ 0 w 1848607"/>
                  <a:gd name="connsiteY8" fmla="*/ 1004135 h 2013785"/>
                  <a:gd name="connsiteX9" fmla="*/ 806170 w 1848607"/>
                  <a:gd name="connsiteY9" fmla="*/ 14998 h 2013785"/>
                  <a:gd name="connsiteX10" fmla="*/ 904440 w 1848607"/>
                  <a:gd name="connsiteY10" fmla="*/ 0 h 201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48607" h="2013785">
                    <a:moveTo>
                      <a:pt x="904440" y="0"/>
                    </a:moveTo>
                    <a:lnTo>
                      <a:pt x="1114860" y="0"/>
                    </a:lnTo>
                    <a:lnTo>
                      <a:pt x="1213130" y="14998"/>
                    </a:lnTo>
                    <a:cubicBezTo>
                      <a:pt x="1476033" y="68795"/>
                      <a:pt x="1701714" y="224775"/>
                      <a:pt x="1846868" y="439630"/>
                    </a:cubicBezTo>
                    <a:lnTo>
                      <a:pt x="1848607" y="442493"/>
                    </a:lnTo>
                    <a:lnTo>
                      <a:pt x="1848607" y="1565778"/>
                    </a:lnTo>
                    <a:lnTo>
                      <a:pt x="1846868" y="1568640"/>
                    </a:lnTo>
                    <a:cubicBezTo>
                      <a:pt x="1665426" y="1837209"/>
                      <a:pt x="1358159" y="2013785"/>
                      <a:pt x="1009650" y="2013785"/>
                    </a:cubicBezTo>
                    <a:cubicBezTo>
                      <a:pt x="452036" y="2013785"/>
                      <a:pt x="0" y="1561749"/>
                      <a:pt x="0" y="1004135"/>
                    </a:cubicBezTo>
                    <a:cubicBezTo>
                      <a:pt x="0" y="516223"/>
                      <a:pt x="346090" y="109144"/>
                      <a:pt x="806170" y="14998"/>
                    </a:cubicBezTo>
                    <a:lnTo>
                      <a:pt x="904440" y="0"/>
                    </a:lnTo>
                    <a:close/>
                  </a:path>
                </a:pathLst>
              </a:custGeom>
            </p:spPr>
          </p:pic>
          <p:grpSp>
            <p:nvGrpSpPr>
              <p:cNvPr id="78" name="Grup 3">
                <a:extLst>
                  <a:ext uri="{FF2B5EF4-FFF2-40B4-BE49-F238E27FC236}">
                    <a16:creationId xmlns:a16="http://schemas.microsoft.com/office/drawing/2014/main" id="{6438FD09-9F58-CCD2-D98B-BCF3E53B1DE0}"/>
                  </a:ext>
                </a:extLst>
              </p:cNvPr>
              <p:cNvGrpSpPr/>
              <p:nvPr/>
            </p:nvGrpSpPr>
            <p:grpSpPr>
              <a:xfrm>
                <a:off x="6321269" y="-834989"/>
                <a:ext cx="2295639" cy="2365703"/>
                <a:chOff x="3362408" y="1389058"/>
                <a:chExt cx="1796662" cy="1735067"/>
              </a:xfrm>
            </p:grpSpPr>
            <p:sp>
              <p:nvSpPr>
                <p:cNvPr id="79" name="Google Shape;1215;p46">
                  <a:extLst>
                    <a:ext uri="{FF2B5EF4-FFF2-40B4-BE49-F238E27FC236}">
                      <a16:creationId xmlns:a16="http://schemas.microsoft.com/office/drawing/2014/main" id="{ED45FF21-7CDC-0B8D-2D50-CA1A15A1F90F}"/>
                    </a:ext>
                  </a:extLst>
                </p:cNvPr>
                <p:cNvSpPr/>
                <p:nvPr/>
              </p:nvSpPr>
              <p:spPr>
                <a:xfrm>
                  <a:off x="3368609" y="1395258"/>
                  <a:ext cx="1777380" cy="1716446"/>
                </a:xfrm>
                <a:prstGeom prst="donut">
                  <a:avLst>
                    <a:gd name="adj" fmla="val 11930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75584" tIns="75584" rIns="75584" bIns="75584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sz="1157" dirty="0"/>
                </a:p>
              </p:txBody>
            </p:sp>
            <p:sp>
              <p:nvSpPr>
                <p:cNvPr id="80" name="Google Shape;1216;p46">
                  <a:extLst>
                    <a:ext uri="{FF2B5EF4-FFF2-40B4-BE49-F238E27FC236}">
                      <a16:creationId xmlns:a16="http://schemas.microsoft.com/office/drawing/2014/main" id="{6FF9C7A5-B77D-74A9-3AE5-F25E56336371}"/>
                    </a:ext>
                  </a:extLst>
                </p:cNvPr>
                <p:cNvSpPr/>
                <p:nvPr/>
              </p:nvSpPr>
              <p:spPr>
                <a:xfrm flipH="1">
                  <a:off x="3362408" y="1389058"/>
                  <a:ext cx="1796662" cy="1735067"/>
                </a:xfrm>
                <a:prstGeom prst="blockArc">
                  <a:avLst>
                    <a:gd name="adj1" fmla="val 26082"/>
                    <a:gd name="adj2" fmla="val 16256715"/>
                    <a:gd name="adj3" fmla="val 12710"/>
                  </a:avLst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spcFirstLastPara="1" wrap="square" lIns="75584" tIns="75584" rIns="75584" bIns="75584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sz="1157" dirty="0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1464345" y="3538006"/>
              <a:ext cx="640580" cy="640580"/>
              <a:chOff x="6036952" y="824364"/>
              <a:chExt cx="2295639" cy="2365703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A71D2F1B-910A-1459-9EF2-ECDA77D9B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t="20103" r="4339" b="6389"/>
              <a:stretch>
                <a:fillRect/>
              </a:stretch>
            </p:blipFill>
            <p:spPr>
              <a:xfrm>
                <a:off x="6223834" y="1170189"/>
                <a:ext cx="1981704" cy="2011680"/>
              </a:xfrm>
              <a:custGeom>
                <a:avLst/>
                <a:gdLst>
                  <a:gd name="connsiteX0" fmla="*/ 975864 w 1981704"/>
                  <a:gd name="connsiteY0" fmla="*/ 0 h 2011680"/>
                  <a:gd name="connsiteX1" fmla="*/ 1981704 w 1981704"/>
                  <a:gd name="connsiteY1" fmla="*/ 1005840 h 2011680"/>
                  <a:gd name="connsiteX2" fmla="*/ 975864 w 1981704"/>
                  <a:gd name="connsiteY2" fmla="*/ 2011680 h 2011680"/>
                  <a:gd name="connsiteX3" fmla="*/ 15245 w 1981704"/>
                  <a:gd name="connsiteY3" fmla="*/ 1304946 h 2011680"/>
                  <a:gd name="connsiteX4" fmla="*/ 0 w 1981704"/>
                  <a:gd name="connsiteY4" fmla="*/ 1245658 h 2011680"/>
                  <a:gd name="connsiteX5" fmla="*/ 0 w 1981704"/>
                  <a:gd name="connsiteY5" fmla="*/ 766023 h 2011680"/>
                  <a:gd name="connsiteX6" fmla="*/ 15245 w 1981704"/>
                  <a:gd name="connsiteY6" fmla="*/ 706734 h 2011680"/>
                  <a:gd name="connsiteX7" fmla="*/ 975864 w 1981704"/>
                  <a:gd name="connsiteY7" fmla="*/ 0 h 201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81704" h="2011680">
                    <a:moveTo>
                      <a:pt x="975864" y="0"/>
                    </a:moveTo>
                    <a:cubicBezTo>
                      <a:pt x="1531374" y="0"/>
                      <a:pt x="1981704" y="450330"/>
                      <a:pt x="1981704" y="1005840"/>
                    </a:cubicBezTo>
                    <a:cubicBezTo>
                      <a:pt x="1981704" y="1561350"/>
                      <a:pt x="1531374" y="2011680"/>
                      <a:pt x="975864" y="2011680"/>
                    </a:cubicBezTo>
                    <a:cubicBezTo>
                      <a:pt x="524512" y="2011680"/>
                      <a:pt x="142596" y="1714392"/>
                      <a:pt x="15245" y="1304946"/>
                    </a:cubicBezTo>
                    <a:lnTo>
                      <a:pt x="0" y="1245658"/>
                    </a:lnTo>
                    <a:lnTo>
                      <a:pt x="0" y="766023"/>
                    </a:lnTo>
                    <a:lnTo>
                      <a:pt x="15245" y="706734"/>
                    </a:lnTo>
                    <a:cubicBezTo>
                      <a:pt x="142596" y="297288"/>
                      <a:pt x="524512" y="0"/>
                      <a:pt x="975864" y="0"/>
                    </a:cubicBezTo>
                    <a:close/>
                  </a:path>
                </a:pathLst>
              </a:custGeom>
            </p:spPr>
          </p:pic>
          <p:grpSp>
            <p:nvGrpSpPr>
              <p:cNvPr id="83" name="Grup 3">
                <a:extLst>
                  <a:ext uri="{FF2B5EF4-FFF2-40B4-BE49-F238E27FC236}">
                    <a16:creationId xmlns:a16="http://schemas.microsoft.com/office/drawing/2014/main" id="{6438FD09-9F58-CCD2-D98B-BCF3E53B1DE0}"/>
                  </a:ext>
                </a:extLst>
              </p:cNvPr>
              <p:cNvGrpSpPr/>
              <p:nvPr/>
            </p:nvGrpSpPr>
            <p:grpSpPr>
              <a:xfrm>
                <a:off x="6036952" y="824364"/>
                <a:ext cx="2295639" cy="2365703"/>
                <a:chOff x="3362408" y="1389058"/>
                <a:chExt cx="1796662" cy="1735067"/>
              </a:xfrm>
            </p:grpSpPr>
            <p:sp>
              <p:nvSpPr>
                <p:cNvPr id="84" name="Google Shape;1215;p46">
                  <a:extLst>
                    <a:ext uri="{FF2B5EF4-FFF2-40B4-BE49-F238E27FC236}">
                      <a16:creationId xmlns:a16="http://schemas.microsoft.com/office/drawing/2014/main" id="{ED45FF21-7CDC-0B8D-2D50-CA1A15A1F90F}"/>
                    </a:ext>
                  </a:extLst>
                </p:cNvPr>
                <p:cNvSpPr/>
                <p:nvPr/>
              </p:nvSpPr>
              <p:spPr>
                <a:xfrm>
                  <a:off x="3368609" y="1395258"/>
                  <a:ext cx="1777380" cy="1716446"/>
                </a:xfrm>
                <a:prstGeom prst="donut">
                  <a:avLst>
                    <a:gd name="adj" fmla="val 11930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75584" tIns="75584" rIns="75584" bIns="75584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sz="1157" dirty="0"/>
                </a:p>
              </p:txBody>
            </p:sp>
            <p:sp>
              <p:nvSpPr>
                <p:cNvPr id="85" name="Google Shape;1216;p46">
                  <a:extLst>
                    <a:ext uri="{FF2B5EF4-FFF2-40B4-BE49-F238E27FC236}">
                      <a16:creationId xmlns:a16="http://schemas.microsoft.com/office/drawing/2014/main" id="{6FF9C7A5-B77D-74A9-3AE5-F25E56336371}"/>
                    </a:ext>
                  </a:extLst>
                </p:cNvPr>
                <p:cNvSpPr/>
                <p:nvPr/>
              </p:nvSpPr>
              <p:spPr>
                <a:xfrm flipH="1">
                  <a:off x="3362408" y="1389058"/>
                  <a:ext cx="1796662" cy="1735067"/>
                </a:xfrm>
                <a:prstGeom prst="blockArc">
                  <a:avLst>
                    <a:gd name="adj1" fmla="val 26082"/>
                    <a:gd name="adj2" fmla="val 16256715"/>
                    <a:gd name="adj3" fmla="val 12710"/>
                  </a:avLst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spcFirstLastPara="1" wrap="square" lIns="75584" tIns="75584" rIns="75584" bIns="75584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sz="1157" dirty="0"/>
                </a:p>
              </p:txBody>
            </p:sp>
          </p:grpSp>
        </p:grpSp>
        <p:grpSp>
          <p:nvGrpSpPr>
            <p:cNvPr id="86" name="Group 85"/>
            <p:cNvGrpSpPr/>
            <p:nvPr/>
          </p:nvGrpSpPr>
          <p:grpSpPr>
            <a:xfrm>
              <a:off x="2270980" y="3863017"/>
              <a:ext cx="729462" cy="188584"/>
              <a:chOff x="7063414" y="1010428"/>
              <a:chExt cx="1355780" cy="233498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7063414" y="1010428"/>
                <a:ext cx="1355780" cy="233498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dirty="0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7063414" y="1010428"/>
                <a:ext cx="1355780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TEAM 4</a:t>
                </a:r>
                <a:endParaRPr lang="en-US" sz="9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3116311" y="4173153"/>
              <a:ext cx="6778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Ahmad </a:t>
              </a:r>
            </a:p>
            <a:p>
              <a:pPr algn="ctr"/>
              <a:r>
                <a:rPr lang="en-US" sz="500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Abdurrahman</a:t>
              </a:r>
              <a:endParaRPr lang="en-US" sz="5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437554" y="4180875"/>
              <a:ext cx="6778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err="1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Alvany</a:t>
              </a:r>
              <a:r>
                <a:rPr lang="en-US" sz="500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 </a:t>
              </a:r>
            </a:p>
            <a:p>
              <a:pPr algn="ctr"/>
              <a:r>
                <a:rPr lang="en-US" sz="500" dirty="0" err="1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Maulana</a:t>
              </a:r>
              <a:endParaRPr lang="en-US" sz="5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61525" y="89526"/>
            <a:ext cx="2006045" cy="443530"/>
            <a:chOff x="2401355" y="3650559"/>
            <a:chExt cx="2006045" cy="443530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4" t="2668" r="2417" b="3893"/>
            <a:stretch>
              <a:fillRect/>
            </a:stretch>
          </p:blipFill>
          <p:spPr>
            <a:xfrm>
              <a:off x="2401355" y="3692715"/>
              <a:ext cx="415376" cy="376941"/>
            </a:xfrm>
            <a:custGeom>
              <a:avLst/>
              <a:gdLst>
                <a:gd name="connsiteX0" fmla="*/ 969859 w 1939718"/>
                <a:gd name="connsiteY0" fmla="*/ 0 h 1760236"/>
                <a:gd name="connsiteX1" fmla="*/ 1939718 w 1939718"/>
                <a:gd name="connsiteY1" fmla="*/ 880118 h 1760236"/>
                <a:gd name="connsiteX2" fmla="*/ 969859 w 1939718"/>
                <a:gd name="connsiteY2" fmla="*/ 1760236 h 1760236"/>
                <a:gd name="connsiteX3" fmla="*/ 0 w 1939718"/>
                <a:gd name="connsiteY3" fmla="*/ 880118 h 1760236"/>
                <a:gd name="connsiteX4" fmla="*/ 969859 w 1939718"/>
                <a:gd name="connsiteY4" fmla="*/ 0 h 176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9718" h="1760236">
                  <a:moveTo>
                    <a:pt x="969859" y="0"/>
                  </a:moveTo>
                  <a:cubicBezTo>
                    <a:pt x="1505497" y="0"/>
                    <a:pt x="1939718" y="394042"/>
                    <a:pt x="1939718" y="880118"/>
                  </a:cubicBezTo>
                  <a:cubicBezTo>
                    <a:pt x="1939718" y="1366194"/>
                    <a:pt x="1505497" y="1760236"/>
                    <a:pt x="969859" y="1760236"/>
                  </a:cubicBezTo>
                  <a:cubicBezTo>
                    <a:pt x="434221" y="1760236"/>
                    <a:pt x="0" y="1366194"/>
                    <a:pt x="0" y="880118"/>
                  </a:cubicBezTo>
                  <a:cubicBezTo>
                    <a:pt x="0" y="394042"/>
                    <a:pt x="434221" y="0"/>
                    <a:pt x="969859" y="0"/>
                  </a:cubicBezTo>
                  <a:close/>
                </a:path>
              </a:pathLst>
            </a:cu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93" name="Group 92"/>
            <p:cNvGrpSpPr/>
            <p:nvPr/>
          </p:nvGrpSpPr>
          <p:grpSpPr>
            <a:xfrm>
              <a:off x="2751577" y="3650559"/>
              <a:ext cx="1655823" cy="443530"/>
              <a:chOff x="7259097" y="3194916"/>
              <a:chExt cx="1655823" cy="443530"/>
            </a:xfrm>
          </p:grpSpPr>
          <p:sp>
            <p:nvSpPr>
              <p:cNvPr id="94" name="TextBox 93"/>
              <p:cNvSpPr txBox="1"/>
              <p:nvPr/>
            </p:nvSpPr>
            <p:spPr>
              <a:xfrm>
                <a:off x="7259097" y="3194916"/>
                <a:ext cx="16558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>
                    <a:latin typeface="Arial Black" panose="020B0A04020102020204" pitchFamily="34" charset="0"/>
                  </a:rPr>
                  <a:t>MATRAS</a:t>
                </a:r>
                <a:endParaRPr lang="en-US" sz="18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7268311" y="3423002"/>
                <a:ext cx="14335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" spc="300" dirty="0" smtClean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Management Training System</a:t>
                </a:r>
                <a:endParaRPr lang="en-US" sz="400" spc="300" dirty="0">
                  <a:solidFill>
                    <a:srgbClr val="FF0000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812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 SYSTEM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48873" y="2809946"/>
            <a:ext cx="4111462" cy="1895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" name="TextBox 8"/>
          <p:cNvSpPr txBox="1"/>
          <p:nvPr/>
        </p:nvSpPr>
        <p:spPr>
          <a:xfrm>
            <a:off x="4992491" y="2945618"/>
            <a:ext cx="3197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4. </a:t>
            </a:r>
            <a:r>
              <a:rPr lang="en-US" sz="600" dirty="0" err="1" smtClean="0"/>
              <a:t>Fitur</a:t>
            </a:r>
            <a:endParaRPr lang="en-US" sz="600" dirty="0" smtClean="0"/>
          </a:p>
          <a:p>
            <a:pPr marL="171450" indent="-171450">
              <a:buFontTx/>
              <a:buChar char="-"/>
            </a:pPr>
            <a:r>
              <a:rPr lang="en-US" sz="600" dirty="0" smtClean="0"/>
              <a:t>Import participant from excel</a:t>
            </a:r>
          </a:p>
          <a:p>
            <a:pPr marL="171450" indent="-171450">
              <a:buFontTx/>
              <a:buChar char="-"/>
            </a:pPr>
            <a:r>
              <a:rPr lang="en-US" sz="600" dirty="0" smtClean="0"/>
              <a:t>Detect participant retraining</a:t>
            </a:r>
          </a:p>
          <a:p>
            <a:pPr marL="171450" indent="-171450">
              <a:buFontTx/>
              <a:buChar char="-"/>
            </a:pPr>
            <a:r>
              <a:rPr lang="en-US" sz="600" dirty="0" smtClean="0"/>
              <a:t>Import score each subject</a:t>
            </a:r>
          </a:p>
          <a:p>
            <a:pPr marL="171450" indent="-171450">
              <a:buFontTx/>
              <a:buChar char="-"/>
            </a:pPr>
            <a:r>
              <a:rPr lang="en-US" sz="600" dirty="0" smtClean="0"/>
              <a:t>Bank participant </a:t>
            </a:r>
            <a:r>
              <a:rPr lang="en-US" sz="600" dirty="0" err="1" smtClean="0"/>
              <a:t>automaticly</a:t>
            </a:r>
            <a:endParaRPr lang="en-US" sz="600" dirty="0" smtClean="0"/>
          </a:p>
          <a:p>
            <a:pPr marL="171450" indent="-171450">
              <a:buFontTx/>
              <a:buChar char="-"/>
            </a:pPr>
            <a:r>
              <a:rPr lang="en-US" sz="600" dirty="0" smtClean="0"/>
              <a:t>Export to excel</a:t>
            </a:r>
          </a:p>
          <a:p>
            <a:pPr marL="171450" indent="-171450">
              <a:buFontTx/>
              <a:buChar char="-"/>
            </a:pPr>
            <a:r>
              <a:rPr lang="en-US" sz="600" dirty="0" smtClean="0"/>
              <a:t>Dashboard </a:t>
            </a:r>
          </a:p>
          <a:p>
            <a:pPr marL="171450" indent="-171450">
              <a:buFontTx/>
              <a:buChar char="-"/>
            </a:pPr>
            <a:r>
              <a:rPr lang="en-US" sz="600" dirty="0" err="1" smtClean="0"/>
              <a:t>Hr</a:t>
            </a:r>
            <a:r>
              <a:rPr lang="en-US" sz="600" dirty="0" smtClean="0"/>
              <a:t> </a:t>
            </a:r>
            <a:r>
              <a:rPr lang="en-US" sz="600" dirty="0" err="1" smtClean="0"/>
              <a:t>fitur</a:t>
            </a:r>
            <a:endParaRPr lang="en-US" sz="6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460538" y="794262"/>
            <a:ext cx="4111462" cy="1895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Rectangle 11"/>
          <p:cNvSpPr/>
          <p:nvPr/>
        </p:nvSpPr>
        <p:spPr>
          <a:xfrm>
            <a:off x="4748873" y="794262"/>
            <a:ext cx="4111462" cy="1895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Rectangle 12"/>
          <p:cNvSpPr/>
          <p:nvPr/>
        </p:nvSpPr>
        <p:spPr>
          <a:xfrm>
            <a:off x="460538" y="2809946"/>
            <a:ext cx="4111462" cy="1895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4" name="TextBox 13"/>
          <p:cNvSpPr txBox="1"/>
          <p:nvPr/>
        </p:nvSpPr>
        <p:spPr>
          <a:xfrm>
            <a:off x="747539" y="996678"/>
            <a:ext cx="3197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600" dirty="0" smtClean="0"/>
              <a:t>Before </a:t>
            </a:r>
            <a:r>
              <a:rPr lang="en-US" sz="600" dirty="0" smtClean="0"/>
              <a:t>improve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600" dirty="0" smtClean="0"/>
              <a:t>Manual data entry: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600" dirty="0"/>
              <a:t>Participant's Personal </a:t>
            </a:r>
            <a:r>
              <a:rPr lang="en-US" sz="600" dirty="0" smtClean="0"/>
              <a:t>Data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600" dirty="0" smtClean="0"/>
              <a:t>Score Each Subject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600" dirty="0" smtClean="0"/>
              <a:t>Score </a:t>
            </a:r>
            <a:r>
              <a:rPr lang="en-US" sz="600" dirty="0"/>
              <a:t>of daily </a:t>
            </a:r>
            <a:r>
              <a:rPr lang="en-US" sz="600" dirty="0" smtClean="0"/>
              <a:t>exercise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600" dirty="0" smtClean="0"/>
              <a:t>Proses data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600" dirty="0" smtClean="0"/>
              <a:t>Detect double participant by </a:t>
            </a:r>
            <a:r>
              <a:rPr lang="en-US" sz="600" dirty="0" err="1" smtClean="0"/>
              <a:t>whatsapp</a:t>
            </a:r>
            <a:r>
              <a:rPr lang="en-US" sz="600" dirty="0" smtClean="0"/>
              <a:t> group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600" dirty="0" smtClean="0"/>
              <a:t>Copy and paste personal data until daily score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600" dirty="0" smtClean="0"/>
              <a:t>Manual input data bank participant from summary score </a:t>
            </a:r>
            <a:endParaRPr lang="en-US" sz="600" dirty="0"/>
          </a:p>
          <a:p>
            <a:endParaRPr lang="en-US" sz="600" dirty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6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600" dirty="0" smtClean="0"/>
              <a:t>Transfer data to HR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600" dirty="0" smtClean="0"/>
              <a:t>Send to HR data participant passed with email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600" dirty="0"/>
              <a:t>MCU </a:t>
            </a:r>
            <a:r>
              <a:rPr lang="en-US" sz="600" dirty="0" smtClean="0"/>
              <a:t>score </a:t>
            </a:r>
            <a:r>
              <a:rPr lang="en-US" sz="600" dirty="0"/>
              <a:t>Revision Sent Again to Dojo</a:t>
            </a:r>
            <a:endParaRPr lang="en-US" sz="6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4945769" y="995551"/>
            <a:ext cx="3197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600" dirty="0" smtClean="0"/>
              <a:t>After </a:t>
            </a:r>
            <a:r>
              <a:rPr lang="en-US" sz="600" dirty="0"/>
              <a:t>improve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600" dirty="0" smtClean="0"/>
              <a:t>Import data entry:</a:t>
            </a:r>
            <a:endParaRPr lang="en-US" sz="6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600" dirty="0" smtClean="0"/>
              <a:t>Personal data, sport score, and score each subject</a:t>
            </a:r>
          </a:p>
          <a:p>
            <a:endParaRPr lang="en-US" sz="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600" dirty="0"/>
              <a:t>Proses data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600" dirty="0"/>
              <a:t>Data is automatically integrated and automatically entered into the participant's </a:t>
            </a:r>
            <a:r>
              <a:rPr lang="en-US" sz="600" dirty="0" smtClean="0"/>
              <a:t>bank</a:t>
            </a:r>
          </a:p>
          <a:p>
            <a:endParaRPr lang="en-US" sz="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600" dirty="0" err="1"/>
              <a:t>Tranfer</a:t>
            </a:r>
            <a:r>
              <a:rPr lang="en-US" sz="600" dirty="0"/>
              <a:t> data to HR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600" dirty="0"/>
              <a:t>With HR features that can directly export data to excel and can edit MCU results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7539" y="2865166"/>
            <a:ext cx="3197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3. </a:t>
            </a:r>
            <a:r>
              <a:rPr lang="en-US" sz="600" dirty="0" err="1" smtClean="0"/>
              <a:t>Peralatan</a:t>
            </a:r>
            <a:endParaRPr lang="en-US" sz="600" dirty="0" smtClean="0"/>
          </a:p>
          <a:p>
            <a:pPr marL="171450" indent="-171450">
              <a:buFontTx/>
              <a:buChar char="-"/>
            </a:pPr>
            <a:r>
              <a:rPr lang="en-US" sz="600" dirty="0" smtClean="0"/>
              <a:t>Visual </a:t>
            </a:r>
            <a:r>
              <a:rPr lang="en-US" sz="600" dirty="0" smtClean="0"/>
              <a:t>code with( </a:t>
            </a:r>
            <a:r>
              <a:rPr lang="en-US" sz="600" dirty="0" err="1" smtClean="0"/>
              <a:t>php</a:t>
            </a:r>
            <a:r>
              <a:rPr lang="en-US" sz="600" dirty="0" smtClean="0"/>
              <a:t>, java script, ajax, html)</a:t>
            </a:r>
            <a:endParaRPr lang="en-US" sz="600" dirty="0" smtClean="0"/>
          </a:p>
          <a:p>
            <a:pPr marL="171450" indent="-171450">
              <a:buFontTx/>
              <a:buChar char="-"/>
            </a:pPr>
            <a:r>
              <a:rPr lang="en-US" sz="600" dirty="0" err="1" smtClean="0"/>
              <a:t>Sql</a:t>
            </a:r>
            <a:r>
              <a:rPr lang="en-US" sz="600" dirty="0" smtClean="0"/>
              <a:t> server</a:t>
            </a:r>
          </a:p>
          <a:p>
            <a:pPr marL="171450" indent="-171450">
              <a:buFontTx/>
              <a:buChar char="-"/>
            </a:pPr>
            <a:r>
              <a:rPr lang="en-US" sz="600" dirty="0" smtClean="0"/>
              <a:t>Web server </a:t>
            </a:r>
            <a:endParaRPr lang="en-US" sz="600" dirty="0"/>
          </a:p>
          <a:p>
            <a:pPr marL="171450" indent="-171450">
              <a:buFontTx/>
              <a:buChar char="-"/>
            </a:pPr>
            <a:endParaRPr lang="en-US" sz="600" dirty="0"/>
          </a:p>
          <a:p>
            <a:r>
              <a:rPr lang="en-US" sz="600" dirty="0" smtClean="0"/>
              <a:t>visualization</a:t>
            </a:r>
            <a:endParaRPr lang="en-US" sz="600" dirty="0" smtClean="0"/>
          </a:p>
          <a:p>
            <a:pPr marL="171450" indent="-171450">
              <a:buFontTx/>
              <a:buChar char="-"/>
            </a:pPr>
            <a:r>
              <a:rPr lang="en-US" sz="600" dirty="0" smtClean="0"/>
              <a:t>Chart </a:t>
            </a:r>
            <a:r>
              <a:rPr lang="en-US" sz="600" dirty="0" err="1" smtClean="0"/>
              <a:t>js</a:t>
            </a:r>
            <a:endParaRPr lang="en-US" sz="600" dirty="0" smtClean="0"/>
          </a:p>
          <a:p>
            <a:pPr marL="171450" indent="-171450">
              <a:buFontTx/>
              <a:buChar char="-"/>
            </a:pPr>
            <a:r>
              <a:rPr lang="en-US" sz="600" dirty="0" smtClean="0"/>
              <a:t>bootstrap</a:t>
            </a:r>
          </a:p>
          <a:p>
            <a:pPr marL="171450" indent="-171450">
              <a:buFontTx/>
              <a:buChar char="-"/>
            </a:pP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915593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0538" y="794262"/>
            <a:ext cx="4111462" cy="37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Rectangle 11"/>
          <p:cNvSpPr/>
          <p:nvPr/>
        </p:nvSpPr>
        <p:spPr>
          <a:xfrm>
            <a:off x="4748873" y="794262"/>
            <a:ext cx="4111462" cy="37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4" name="TextBox 13"/>
          <p:cNvSpPr txBox="1"/>
          <p:nvPr/>
        </p:nvSpPr>
        <p:spPr>
          <a:xfrm>
            <a:off x="747539" y="996678"/>
            <a:ext cx="3197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 err="1" smtClean="0"/>
              <a:t>Implementasi</a:t>
            </a:r>
          </a:p>
          <a:p>
            <a:pPr marL="171450" indent="-171450">
              <a:buFontTx/>
              <a:buChar char="-"/>
            </a:pPr>
            <a:r>
              <a:rPr lang="en-US" sz="1000" dirty="0" err="1" smtClean="0"/>
              <a:t>Gambar</a:t>
            </a:r>
            <a:r>
              <a:rPr lang="en-US" sz="1000" dirty="0" smtClean="0"/>
              <a:t> </a:t>
            </a:r>
            <a:r>
              <a:rPr lang="en-US" sz="1000" dirty="0" err="1" smtClean="0"/>
              <a:t>mba</a:t>
            </a:r>
            <a:r>
              <a:rPr lang="en-US" sz="1000" dirty="0" smtClean="0"/>
              <a:t> </a:t>
            </a:r>
            <a:r>
              <a:rPr lang="en-US" sz="1000" dirty="0" err="1" smtClean="0"/>
              <a:t>necha</a:t>
            </a:r>
            <a:r>
              <a:rPr lang="en-US" sz="1000" dirty="0" smtClean="0"/>
              <a:t> input </a:t>
            </a:r>
            <a:r>
              <a:rPr lang="en-US" sz="1000" dirty="0" err="1" smtClean="0"/>
              <a:t>nilai</a:t>
            </a:r>
            <a:endParaRPr lang="en-US" sz="1000" dirty="0" smtClean="0"/>
          </a:p>
          <a:p>
            <a:pPr marL="171450" indent="-171450">
              <a:buFontTx/>
              <a:buChar char="-"/>
            </a:pPr>
            <a:r>
              <a:rPr lang="en-US" sz="1000" dirty="0" smtClean="0"/>
              <a:t>Dashboard </a:t>
            </a:r>
            <a:r>
              <a:rPr lang="en-US" sz="1000" dirty="0" err="1" smtClean="0"/>
              <a:t>sudah</a:t>
            </a:r>
            <a:r>
              <a:rPr lang="en-US" sz="1000" dirty="0" smtClean="0"/>
              <a:t> </a:t>
            </a:r>
            <a:r>
              <a:rPr lang="en-US" sz="1000" dirty="0" err="1" smtClean="0"/>
              <a:t>bisa</a:t>
            </a:r>
            <a:r>
              <a:rPr lang="en-US" sz="1000" dirty="0" smtClean="0"/>
              <a:t> </a:t>
            </a:r>
            <a:r>
              <a:rPr lang="en-US" sz="1000" dirty="0" err="1" smtClean="0"/>
              <a:t>ditampilin</a:t>
            </a:r>
            <a:endParaRPr lang="en-US" sz="1000" dirty="0" smtClean="0"/>
          </a:p>
          <a:p>
            <a:pPr marL="171450" indent="-171450">
              <a:buFontTx/>
              <a:buChar char="-"/>
            </a:pPr>
            <a:r>
              <a:rPr lang="en-US" sz="1000" dirty="0" err="1" smtClean="0"/>
              <a:t>Penginputan</a:t>
            </a:r>
            <a:r>
              <a:rPr lang="en-US" sz="1000" dirty="0" smtClean="0"/>
              <a:t> score </a:t>
            </a:r>
            <a:r>
              <a:rPr lang="en-US" sz="1000" dirty="0" err="1" smtClean="0"/>
              <a:t>bisa</a:t>
            </a:r>
            <a:r>
              <a:rPr lang="en-US" sz="1000" dirty="0" smtClean="0"/>
              <a:t> export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45769" y="995551"/>
            <a:ext cx="3197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2. Actual Benefit</a:t>
            </a:r>
          </a:p>
          <a:p>
            <a:pPr marL="171450" indent="-171450">
              <a:buFont typeface="Arial" panose="020B0604020202020204" pitchFamily="34" charset="0"/>
              <a:buChar char="‒"/>
            </a:pPr>
            <a:r>
              <a:rPr lang="en-US" sz="1000" dirty="0" smtClean="0"/>
              <a:t>Data yang </a:t>
            </a:r>
            <a:r>
              <a:rPr lang="en-US" sz="1000" dirty="0" err="1" smtClean="0"/>
              <a:t>diambil</a:t>
            </a:r>
            <a:endParaRPr lang="en-US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 smtClean="0"/>
              <a:t>Katika</a:t>
            </a:r>
            <a:r>
              <a:rPr lang="en-US" sz="1000" dirty="0" smtClean="0"/>
              <a:t> </a:t>
            </a:r>
            <a:r>
              <a:rPr lang="en-US" sz="1000" dirty="0" err="1" smtClean="0"/>
              <a:t>copas</a:t>
            </a:r>
            <a:r>
              <a:rPr lang="en-US" sz="1000" dirty="0" smtClean="0"/>
              <a:t> participant data </a:t>
            </a:r>
            <a:r>
              <a:rPr lang="en-US" sz="1000" dirty="0" err="1" smtClean="0"/>
              <a:t>diri</a:t>
            </a:r>
            <a:r>
              <a:rPr lang="en-US" sz="1000" dirty="0" smtClean="0"/>
              <a:t> x </a:t>
            </a:r>
            <a:r>
              <a:rPr lang="en-US" sz="1000" dirty="0" err="1" smtClean="0"/>
              <a:t>langsung</a:t>
            </a:r>
            <a:r>
              <a:rPr lang="en-US" sz="1000" dirty="0" smtClean="0"/>
              <a:t> import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Input </a:t>
            </a:r>
            <a:r>
              <a:rPr lang="en-US" sz="1000" dirty="0" err="1" smtClean="0"/>
              <a:t>nilai</a:t>
            </a:r>
            <a:r>
              <a:rPr lang="en-US" sz="1000" dirty="0" smtClean="0"/>
              <a:t> manual </a:t>
            </a:r>
            <a:r>
              <a:rPr lang="en-US" sz="1000" dirty="0" err="1" smtClean="0"/>
              <a:t>permata</a:t>
            </a:r>
            <a:r>
              <a:rPr lang="en-US" sz="1000" dirty="0" smtClean="0"/>
              <a:t> </a:t>
            </a:r>
            <a:r>
              <a:rPr lang="en-US" sz="1000" dirty="0" err="1" smtClean="0"/>
              <a:t>pelajaran</a:t>
            </a:r>
            <a:r>
              <a:rPr lang="en-US" sz="1000" dirty="0" smtClean="0"/>
              <a:t> x import </a:t>
            </a:r>
            <a:r>
              <a:rPr lang="en-US" sz="1000" dirty="0" err="1" smtClean="0"/>
              <a:t>permata</a:t>
            </a:r>
            <a:r>
              <a:rPr lang="en-US" sz="1000" dirty="0" smtClean="0"/>
              <a:t> </a:t>
            </a:r>
            <a:r>
              <a:rPr lang="en-US" sz="1000" dirty="0" err="1" smtClean="0"/>
              <a:t>pelajaran</a:t>
            </a:r>
            <a:endParaRPr lang="en-US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 smtClean="0"/>
              <a:t>Pengisian</a:t>
            </a:r>
            <a:r>
              <a:rPr lang="en-US" sz="1000" dirty="0" smtClean="0"/>
              <a:t> </a:t>
            </a:r>
            <a:r>
              <a:rPr lang="en-US" sz="1000" dirty="0" err="1" smtClean="0"/>
              <a:t>penilaian</a:t>
            </a:r>
            <a:r>
              <a:rPr lang="en-US" sz="1000" dirty="0" smtClean="0"/>
              <a:t> </a:t>
            </a:r>
            <a:r>
              <a:rPr lang="en-US" sz="1000" dirty="0" err="1" smtClean="0"/>
              <a:t>praktek</a:t>
            </a:r>
            <a:r>
              <a:rPr lang="en-US" sz="1000" dirty="0" smtClean="0"/>
              <a:t> </a:t>
            </a:r>
            <a:r>
              <a:rPr lang="en-US" sz="1000" dirty="0" err="1" smtClean="0"/>
              <a:t>lebih</a:t>
            </a:r>
            <a:r>
              <a:rPr lang="en-US" sz="1000" dirty="0" smtClean="0"/>
              <a:t> </a:t>
            </a:r>
            <a:r>
              <a:rPr lang="en-US" sz="1000" dirty="0" err="1" smtClean="0"/>
              <a:t>enak</a:t>
            </a:r>
            <a:endParaRPr lang="en-US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 smtClean="0"/>
              <a:t>Pengisian</a:t>
            </a:r>
            <a:r>
              <a:rPr lang="en-US" sz="1000" dirty="0" smtClean="0"/>
              <a:t> bank participant x </a:t>
            </a:r>
            <a:r>
              <a:rPr lang="en-US" sz="1000" dirty="0" err="1" smtClean="0"/>
              <a:t>sekali</a:t>
            </a:r>
            <a:r>
              <a:rPr lang="en-US" sz="1000" dirty="0" smtClean="0"/>
              <a:t> </a:t>
            </a:r>
            <a:r>
              <a:rPr lang="en-US" sz="1000" dirty="0" err="1" smtClean="0"/>
              <a:t>pencet</a:t>
            </a:r>
            <a:r>
              <a:rPr lang="en-US" sz="1000" dirty="0" smtClean="0"/>
              <a:t> </a:t>
            </a:r>
            <a:r>
              <a:rPr lang="en-US" sz="1000" dirty="0" err="1" smtClean="0"/>
              <a:t>langsung</a:t>
            </a:r>
            <a:r>
              <a:rPr lang="en-US" sz="1000" dirty="0" smtClean="0"/>
              <a:t> </a:t>
            </a:r>
            <a:r>
              <a:rPr lang="en-US" sz="1000" dirty="0" err="1" smtClean="0"/>
              <a:t>terkirim</a:t>
            </a:r>
            <a:r>
              <a:rPr lang="en-US" sz="1000" dirty="0" smtClean="0"/>
              <a:t> </a:t>
            </a:r>
            <a:r>
              <a:rPr lang="en-US" sz="1000" dirty="0" err="1" smtClean="0"/>
              <a:t>ke</a:t>
            </a:r>
            <a:r>
              <a:rPr lang="en-US" sz="1000" dirty="0" smtClean="0"/>
              <a:t> bank participant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Update </a:t>
            </a:r>
            <a:r>
              <a:rPr lang="en-US" sz="1000" dirty="0" err="1" smtClean="0"/>
              <a:t>nilai</a:t>
            </a:r>
            <a:r>
              <a:rPr lang="en-US" sz="1000" dirty="0" smtClean="0"/>
              <a:t> </a:t>
            </a:r>
            <a:r>
              <a:rPr lang="en-US" sz="1000" dirty="0" err="1" smtClean="0"/>
              <a:t>mcu</a:t>
            </a:r>
            <a:r>
              <a:rPr lang="en-US" sz="1000" dirty="0" smtClean="0"/>
              <a:t> </a:t>
            </a:r>
            <a:r>
              <a:rPr lang="en-US" sz="1000" dirty="0" err="1" smtClean="0"/>
              <a:t>lebih</a:t>
            </a:r>
            <a:r>
              <a:rPr lang="en-US" sz="1000" dirty="0" smtClean="0"/>
              <a:t> </a:t>
            </a:r>
            <a:r>
              <a:rPr lang="en-US" sz="1000" dirty="0" err="1" smtClean="0"/>
              <a:t>cepet</a:t>
            </a:r>
            <a:endParaRPr lang="en-US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r>
              <a:rPr lang="en-US" sz="1000" dirty="0" smtClean="0"/>
              <a:t>-REDUCE MAN HOUR-</a:t>
            </a:r>
          </a:p>
        </p:txBody>
      </p:sp>
    </p:spTree>
    <p:extLst>
      <p:ext uri="{BB962C8B-B14F-4D97-AF65-F5344CB8AC3E}">
        <p14:creationId xmlns:p14="http://schemas.microsoft.com/office/powerpoint/2010/main" val="2151418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POINT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0538" y="794262"/>
            <a:ext cx="4111462" cy="37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Rectangle 11"/>
          <p:cNvSpPr/>
          <p:nvPr/>
        </p:nvSpPr>
        <p:spPr>
          <a:xfrm>
            <a:off x="4748873" y="794262"/>
            <a:ext cx="4111462" cy="37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4" name="TextBox 13"/>
          <p:cNvSpPr txBox="1"/>
          <p:nvPr/>
        </p:nvSpPr>
        <p:spPr>
          <a:xfrm>
            <a:off x="747539" y="996678"/>
            <a:ext cx="319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 err="1" smtClean="0"/>
              <a:t>Strugling</a:t>
            </a:r>
            <a:r>
              <a:rPr lang="en-US" sz="1000" dirty="0" smtClean="0"/>
              <a:t> point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Adjust the import format of the training dojo </a:t>
            </a:r>
            <a:r>
              <a:rPr lang="en-US" sz="1000" dirty="0" smtClean="0"/>
              <a:t>data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Change all assessment formats in the add score </a:t>
            </a:r>
            <a:r>
              <a:rPr lang="en-US" sz="1000" dirty="0" smtClean="0"/>
              <a:t>feature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Import </a:t>
            </a:r>
            <a:r>
              <a:rPr lang="en-US" sz="1000" dirty="0" smtClean="0"/>
              <a:t>score from Microsoft form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Send result to bank participant(</a:t>
            </a:r>
            <a:r>
              <a:rPr lang="en-US" sz="1000" dirty="0" err="1" smtClean="0"/>
              <a:t>sulit</a:t>
            </a:r>
            <a:r>
              <a:rPr lang="en-US" sz="1000" dirty="0" smtClean="0"/>
              <a:t> </a:t>
            </a:r>
            <a:r>
              <a:rPr lang="en-US" sz="1000" dirty="0" err="1" smtClean="0"/>
              <a:t>bgt</a:t>
            </a:r>
            <a:r>
              <a:rPr lang="en-US" sz="100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Bank participant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Visualization dashboard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45769" y="995551"/>
            <a:ext cx="31970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2. New finding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Import score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Sent from table in html to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New </a:t>
            </a:r>
            <a:r>
              <a:rPr lang="en-US" sz="1000" dirty="0" err="1" smtClean="0"/>
              <a:t>fitur</a:t>
            </a:r>
            <a:r>
              <a:rPr lang="en-US" sz="1000" dirty="0" smtClean="0"/>
              <a:t> bank participant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Export to </a:t>
            </a:r>
            <a:r>
              <a:rPr lang="en-US" sz="1000" dirty="0" err="1" smtClean="0"/>
              <a:t>Excell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974773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7456649" y="4701540"/>
            <a:ext cx="1673065" cy="441960"/>
          </a:xfrm>
          <a:custGeom>
            <a:avLst/>
            <a:gdLst>
              <a:gd name="connsiteX0" fmla="*/ 232453 w 1673065"/>
              <a:gd name="connsiteY0" fmla="*/ 0 h 441960"/>
              <a:gd name="connsiteX1" fmla="*/ 1673065 w 1673065"/>
              <a:gd name="connsiteY1" fmla="*/ 0 h 441960"/>
              <a:gd name="connsiteX2" fmla="*/ 1673065 w 1673065"/>
              <a:gd name="connsiteY2" fmla="*/ 441960 h 441960"/>
              <a:gd name="connsiteX3" fmla="*/ 0 w 1673065"/>
              <a:gd name="connsiteY3" fmla="*/ 441960 h 44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3065" h="441960">
                <a:moveTo>
                  <a:pt x="232453" y="0"/>
                </a:moveTo>
                <a:lnTo>
                  <a:pt x="1673065" y="0"/>
                </a:lnTo>
                <a:lnTo>
                  <a:pt x="1673065" y="441960"/>
                </a:lnTo>
                <a:lnTo>
                  <a:pt x="0" y="441960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" t="2668" r="2417" b="3893"/>
          <a:stretch>
            <a:fillRect/>
          </a:stretch>
        </p:blipFill>
        <p:spPr>
          <a:xfrm>
            <a:off x="7924984" y="4732020"/>
            <a:ext cx="419848" cy="381000"/>
          </a:xfrm>
          <a:custGeom>
            <a:avLst/>
            <a:gdLst>
              <a:gd name="connsiteX0" fmla="*/ 969859 w 1939718"/>
              <a:gd name="connsiteY0" fmla="*/ 0 h 1760236"/>
              <a:gd name="connsiteX1" fmla="*/ 1939718 w 1939718"/>
              <a:gd name="connsiteY1" fmla="*/ 880118 h 1760236"/>
              <a:gd name="connsiteX2" fmla="*/ 969859 w 1939718"/>
              <a:gd name="connsiteY2" fmla="*/ 1760236 h 1760236"/>
              <a:gd name="connsiteX3" fmla="*/ 0 w 1939718"/>
              <a:gd name="connsiteY3" fmla="*/ 880118 h 1760236"/>
              <a:gd name="connsiteX4" fmla="*/ 969859 w 1939718"/>
              <a:gd name="connsiteY4" fmla="*/ 0 h 176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9718" h="1760236">
                <a:moveTo>
                  <a:pt x="969859" y="0"/>
                </a:moveTo>
                <a:cubicBezTo>
                  <a:pt x="1505497" y="0"/>
                  <a:pt x="1939718" y="394042"/>
                  <a:pt x="1939718" y="880118"/>
                </a:cubicBezTo>
                <a:cubicBezTo>
                  <a:pt x="1939718" y="1366194"/>
                  <a:pt x="1505497" y="1760236"/>
                  <a:pt x="969859" y="1760236"/>
                </a:cubicBezTo>
                <a:cubicBezTo>
                  <a:pt x="434221" y="1760236"/>
                  <a:pt x="0" y="1366194"/>
                  <a:pt x="0" y="880118"/>
                </a:cubicBezTo>
                <a:cubicBezTo>
                  <a:pt x="0" y="394042"/>
                  <a:pt x="434221" y="0"/>
                  <a:pt x="969859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6659" r="25000" b="16875"/>
          <a:stretch>
            <a:fillRect/>
          </a:stretch>
        </p:blipFill>
        <p:spPr>
          <a:xfrm>
            <a:off x="8469005" y="4728972"/>
            <a:ext cx="385206" cy="384048"/>
          </a:xfrm>
          <a:custGeom>
            <a:avLst/>
            <a:gdLst>
              <a:gd name="connsiteX0" fmla="*/ 304800 w 609600"/>
              <a:gd name="connsiteY0" fmla="*/ 0 h 607768"/>
              <a:gd name="connsiteX1" fmla="*/ 609600 w 609600"/>
              <a:gd name="connsiteY1" fmla="*/ 303884 h 607768"/>
              <a:gd name="connsiteX2" fmla="*/ 304800 w 609600"/>
              <a:gd name="connsiteY2" fmla="*/ 607768 h 607768"/>
              <a:gd name="connsiteX3" fmla="*/ 0 w 609600"/>
              <a:gd name="connsiteY3" fmla="*/ 303884 h 607768"/>
              <a:gd name="connsiteX4" fmla="*/ 304800 w 609600"/>
              <a:gd name="connsiteY4" fmla="*/ 0 h 60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" h="607768">
                <a:moveTo>
                  <a:pt x="304800" y="0"/>
                </a:moveTo>
                <a:cubicBezTo>
                  <a:pt x="473136" y="0"/>
                  <a:pt x="609600" y="136054"/>
                  <a:pt x="609600" y="303884"/>
                </a:cubicBezTo>
                <a:cubicBezTo>
                  <a:pt x="609600" y="471714"/>
                  <a:pt x="473136" y="607768"/>
                  <a:pt x="304800" y="607768"/>
                </a:cubicBezTo>
                <a:cubicBezTo>
                  <a:pt x="136464" y="607768"/>
                  <a:pt x="0" y="471714"/>
                  <a:pt x="0" y="303884"/>
                </a:cubicBezTo>
                <a:cubicBezTo>
                  <a:pt x="0" y="136054"/>
                  <a:pt x="136464" y="0"/>
                  <a:pt x="3048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471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422251" y="4683525"/>
            <a:ext cx="6350718" cy="332059"/>
            <a:chOff x="158438" y="8637964"/>
            <a:chExt cx="11346797" cy="593288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682857" y="8742189"/>
              <a:ext cx="9822378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158438" y="8637964"/>
              <a:ext cx="4997336" cy="593288"/>
              <a:chOff x="-1156098" y="8491512"/>
              <a:chExt cx="6512347" cy="773151"/>
            </a:xfrm>
          </p:grpSpPr>
          <p:pic>
            <p:nvPicPr>
              <p:cNvPr id="14" name="図 7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754903" y="8657058"/>
                <a:ext cx="4328328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4903" y="8789223"/>
                <a:ext cx="4328328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54900" y="8977719"/>
                <a:ext cx="4601349" cy="28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  <p:sp>
        <p:nvSpPr>
          <p:cNvPr id="104" name="Rectangle 103"/>
          <p:cNvSpPr/>
          <p:nvPr/>
        </p:nvSpPr>
        <p:spPr>
          <a:xfrm>
            <a:off x="1474961" y="886227"/>
            <a:ext cx="3833285" cy="372702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70" name="Round Diagonal Corner Rectangle 69"/>
          <p:cNvSpPr/>
          <p:nvPr/>
        </p:nvSpPr>
        <p:spPr>
          <a:xfrm>
            <a:off x="2888312" y="2217018"/>
            <a:ext cx="1354078" cy="778680"/>
          </a:xfrm>
          <a:prstGeom prst="round2Diag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71" name="Round Diagonal Corner Rectangle 70"/>
          <p:cNvSpPr/>
          <p:nvPr/>
        </p:nvSpPr>
        <p:spPr>
          <a:xfrm>
            <a:off x="2869778" y="2200687"/>
            <a:ext cx="1337522" cy="746786"/>
          </a:xfrm>
          <a:prstGeom prst="round2Diag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3209560" y="1283"/>
            <a:ext cx="2948148" cy="585410"/>
          </a:xfrm>
        </p:spPr>
        <p:txBody>
          <a:bodyPr>
            <a:noAutofit/>
          </a:bodyPr>
          <a:lstStyle/>
          <a:p>
            <a:pPr algn="ctr"/>
            <a:r>
              <a:rPr lang="en-US" sz="21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PLC PROJECT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399357" y="689246"/>
            <a:ext cx="6401162" cy="3845640"/>
            <a:chOff x="404486" y="1131570"/>
            <a:chExt cx="10161734" cy="6526530"/>
          </a:xfrm>
        </p:grpSpPr>
        <p:sp>
          <p:nvSpPr>
            <p:cNvPr id="33" name="Rectangle 32"/>
            <p:cNvSpPr/>
            <p:nvPr/>
          </p:nvSpPr>
          <p:spPr>
            <a:xfrm>
              <a:off x="414206" y="1332871"/>
              <a:ext cx="6085273" cy="6325229"/>
            </a:xfrm>
            <a:prstGeom prst="rect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5" name="Round Diagonal Corner Rectangle 34"/>
            <p:cNvSpPr/>
            <p:nvPr/>
          </p:nvSpPr>
          <p:spPr>
            <a:xfrm>
              <a:off x="404486" y="1131570"/>
              <a:ext cx="2660464" cy="605790"/>
            </a:xfrm>
            <a:prstGeom prst="round2Diag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BACKGROUND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12276" y="1833694"/>
              <a:ext cx="5895879" cy="1723815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183692" indent="-183692">
                <a:buAutoNum type="alphaUcPeriod"/>
              </a:pPr>
              <a:r>
                <a:rPr lang="en-US" sz="857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BF43 Current Condition </a:t>
              </a:r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marL="471720" lvl="1" indent="-183692">
                <a:lnSpc>
                  <a:spcPct val="150000"/>
                </a:lnSpc>
                <a:buAutoNum type="arabicPeriod"/>
              </a:pPr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BF43 production line has a plan to implement IoT. </a:t>
              </a:r>
            </a:p>
            <a:p>
              <a:pPr marL="471720" lvl="1" indent="-183692">
                <a:lnSpc>
                  <a:spcPct val="150000"/>
                </a:lnSpc>
                <a:buAutoNum type="arabicPeriod"/>
              </a:pPr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However the infrastructure at BF43 Main </a:t>
              </a:r>
              <a:r>
                <a:rPr lang="en-US" sz="857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Assy</a:t>
              </a:r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line doesn’t support for IoT connection (Several PLCs don’t have Ethernet module).</a:t>
              </a:r>
            </a:p>
            <a:p>
              <a:pPr marL="471720" lvl="1" indent="-183692">
                <a:lnSpc>
                  <a:spcPct val="150000"/>
                </a:lnSpc>
                <a:buAutoNum type="arabicPeriod"/>
              </a:pPr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PLC Ethernet module with the same brand is so expensive.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714711" y="1131570"/>
              <a:ext cx="3851509" cy="46335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57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B. Ideal Condition</a:t>
              </a:r>
            </a:p>
            <a:p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</a:p>
            <a:p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BF43 main </a:t>
              </a:r>
              <a:r>
                <a:rPr lang="en-US" sz="857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assy</a:t>
              </a:r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line have sufficient</a:t>
              </a:r>
              <a:r>
                <a:rPr lang="en-US" sz="857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infrastructure to support IoT implementation.</a:t>
              </a:r>
            </a:p>
            <a:p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</a:p>
            <a:p>
              <a:pPr marL="471720" lvl="1" indent="-183692">
                <a:buFont typeface="+mj-lt"/>
                <a:buAutoNum type="arabicPeriod"/>
              </a:pPr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71720" lvl="1" indent="-183692">
                <a:buFont typeface="+mj-lt"/>
                <a:buAutoNum type="arabicPeriod"/>
              </a:pPr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71720" lvl="1" indent="-183692">
                <a:buFont typeface="+mj-lt"/>
                <a:buAutoNum type="arabicPeriod"/>
              </a:pPr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71720" lvl="1" indent="-183692">
                <a:buFont typeface="+mj-lt"/>
                <a:buAutoNum type="arabicPeriod"/>
              </a:pPr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71720" lvl="1" indent="-183692">
                <a:buFont typeface="+mj-lt"/>
                <a:buAutoNum type="arabicPeriod"/>
              </a:pPr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2129642" y="2084782"/>
            <a:ext cx="674179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In-Line PLC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990811" y="2543984"/>
            <a:ext cx="954861" cy="29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b="1" dirty="0"/>
              <a:t>Omron CS1G CPU45</a:t>
            </a: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3651" y="3565526"/>
            <a:ext cx="1017419" cy="6723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3" name="TextBox 92"/>
          <p:cNvSpPr txBox="1"/>
          <p:nvPr/>
        </p:nvSpPr>
        <p:spPr>
          <a:xfrm>
            <a:off x="7973397" y="586694"/>
            <a:ext cx="1605144" cy="22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Can’t connect to internet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296600" y="4205954"/>
            <a:ext cx="1227549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Can’t visualize machine condition</a:t>
            </a:r>
          </a:p>
        </p:txBody>
      </p:sp>
      <p:sp>
        <p:nvSpPr>
          <p:cNvPr id="86" name="Round Diagonal Corner Rectangle 85"/>
          <p:cNvSpPr/>
          <p:nvPr/>
        </p:nvSpPr>
        <p:spPr>
          <a:xfrm>
            <a:off x="3229249" y="2714134"/>
            <a:ext cx="1615217" cy="789269"/>
          </a:xfrm>
          <a:prstGeom prst="round2Diag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87" name="Round Diagonal Corner Rectangle 86"/>
          <p:cNvSpPr/>
          <p:nvPr/>
        </p:nvSpPr>
        <p:spPr>
          <a:xfrm>
            <a:off x="3187509" y="2678375"/>
            <a:ext cx="1631755" cy="779323"/>
          </a:xfrm>
          <a:prstGeom prst="round2Diag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95" name="Down Arrow 94"/>
          <p:cNvSpPr/>
          <p:nvPr/>
        </p:nvSpPr>
        <p:spPr>
          <a:xfrm>
            <a:off x="2346625" y="2681470"/>
            <a:ext cx="132782" cy="93455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97" name="Down Arrow 96"/>
          <p:cNvSpPr/>
          <p:nvPr/>
        </p:nvSpPr>
        <p:spPr>
          <a:xfrm>
            <a:off x="4255844" y="2379599"/>
            <a:ext cx="126006" cy="263086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pic>
        <p:nvPicPr>
          <p:cNvPr id="38" name="Picture 37" descr="See the source image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997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6887" y="2837771"/>
            <a:ext cx="577693" cy="49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ound Diagonal Corner Rectangle 89"/>
          <p:cNvSpPr/>
          <p:nvPr/>
        </p:nvSpPr>
        <p:spPr>
          <a:xfrm>
            <a:off x="5792611" y="1457919"/>
            <a:ext cx="1615217" cy="789269"/>
          </a:xfrm>
          <a:prstGeom prst="round2Diag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91" name="Round Diagonal Corner Rectangle 90"/>
          <p:cNvSpPr/>
          <p:nvPr/>
        </p:nvSpPr>
        <p:spPr>
          <a:xfrm>
            <a:off x="5750871" y="1422160"/>
            <a:ext cx="1631755" cy="779323"/>
          </a:xfrm>
          <a:prstGeom prst="round2Diag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39" name="TextBox 38"/>
          <p:cNvSpPr txBox="1"/>
          <p:nvPr/>
        </p:nvSpPr>
        <p:spPr>
          <a:xfrm>
            <a:off x="3255144" y="3300252"/>
            <a:ext cx="699230" cy="178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Omron IP module</a:t>
            </a:r>
          </a:p>
        </p:txBody>
      </p:sp>
      <p:sp>
        <p:nvSpPr>
          <p:cNvPr id="3" name="Rectangle 2"/>
          <p:cNvSpPr/>
          <p:nvPr/>
        </p:nvSpPr>
        <p:spPr>
          <a:xfrm>
            <a:off x="7634852" y="169512"/>
            <a:ext cx="3429000" cy="6199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540615" lvl="2" indent="-68888">
              <a:buFont typeface="Arial" panose="020B0604020202020204" pitchFamily="34" charset="0"/>
              <a:buChar char="•"/>
            </a:pPr>
            <a:r>
              <a:rPr lang="en-US" sz="85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IoT</a:t>
            </a:r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man power have to check manually line condition, such as machine condition, OR Line, Inline Defect, </a:t>
            </a:r>
            <a:r>
              <a:rPr lang="en-US" sz="85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Dandori</a:t>
            </a:r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 Model, </a:t>
            </a:r>
            <a:r>
              <a:rPr lang="en-US" sz="85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Chokotei</a:t>
            </a:r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Machine Broken, Tool Change Alert. </a:t>
            </a:r>
          </a:p>
        </p:txBody>
      </p:sp>
      <p:sp>
        <p:nvSpPr>
          <p:cNvPr id="102" name="Round Diagonal Corner Rectangle 101"/>
          <p:cNvSpPr/>
          <p:nvPr/>
        </p:nvSpPr>
        <p:spPr>
          <a:xfrm>
            <a:off x="5531646" y="2495864"/>
            <a:ext cx="2216689" cy="945718"/>
          </a:xfrm>
          <a:prstGeom prst="round2Diag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06" name="Round Diagonal Corner Rectangle 105"/>
          <p:cNvSpPr/>
          <p:nvPr/>
        </p:nvSpPr>
        <p:spPr>
          <a:xfrm>
            <a:off x="5489907" y="2460106"/>
            <a:ext cx="2239385" cy="933800"/>
          </a:xfrm>
          <a:prstGeom prst="round2Diag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pic>
        <p:nvPicPr>
          <p:cNvPr id="42" name="Picture 41" descr="See the source image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997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5674" y="1436494"/>
            <a:ext cx="560801" cy="4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Four Important Rules to Safely Use &lt;strong&gt;Cloud&lt;/strong&gt; Storage as &lt;strong&gt;Cloud&lt;/strong&gt; Backup - Ask Leo!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2" b="8531"/>
          <a:stretch/>
        </p:blipFill>
        <p:spPr>
          <a:xfrm>
            <a:off x="9414727" y="940085"/>
            <a:ext cx="683680" cy="66041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276" y="2617731"/>
            <a:ext cx="611803" cy="37796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8678" l="0" r="98649">
                        <a14:foregroundMark x1="29730" y1="55947" x2="28829" y2="20705"/>
                        <a14:foregroundMark x1="29730" y1="23348" x2="79730" y2="22467"/>
                        <a14:foregroundMark x1="27027" y1="71366" x2="26126" y2="69163"/>
                        <a14:foregroundMark x1="92793" y1="74009" x2="92793" y2="740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34183" y="2335136"/>
            <a:ext cx="1132795" cy="1158308"/>
          </a:xfrm>
          <a:prstGeom prst="rect">
            <a:avLst/>
          </a:prstGeom>
        </p:spPr>
      </p:pic>
      <p:pic>
        <p:nvPicPr>
          <p:cNvPr id="57" name="Picture 56" descr="Download Angle Harper Symbol Roy &lt;strong&gt;Arrow&lt;/strong&gt; Drawing HQ PNG Image | FreePNGImg"/>
          <p:cNvPicPr>
            <a:picLocks noChangeAspect="1"/>
          </p:cNvPicPr>
          <p:nvPr/>
        </p:nvPicPr>
        <p:blipFill>
          <a:blip r:embed="rId1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752462" flipV="1">
            <a:off x="6084682" y="2690028"/>
            <a:ext cx="425692" cy="389109"/>
          </a:xfrm>
          <a:prstGeom prst="rect">
            <a:avLst/>
          </a:prstGeom>
        </p:spPr>
      </p:pic>
      <p:sp>
        <p:nvSpPr>
          <p:cNvPr id="8" name="Cross 7"/>
          <p:cNvSpPr/>
          <p:nvPr/>
        </p:nvSpPr>
        <p:spPr>
          <a:xfrm>
            <a:off x="6427916" y="1575464"/>
            <a:ext cx="212535" cy="196626"/>
          </a:xfrm>
          <a:prstGeom prst="plus">
            <a:avLst>
              <a:gd name="adj" fmla="val 4001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60" name="TextBox 59"/>
          <p:cNvSpPr txBox="1"/>
          <p:nvPr/>
        </p:nvSpPr>
        <p:spPr>
          <a:xfrm>
            <a:off x="5817956" y="1922575"/>
            <a:ext cx="674179" cy="22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606839" y="1851297"/>
            <a:ext cx="674179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Ethernet module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523428" y="3152746"/>
            <a:ext cx="674179" cy="22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82025" y="3216851"/>
            <a:ext cx="801276" cy="22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077659" y="2717337"/>
            <a:ext cx="723698" cy="3561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EXPENSIVE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3623" y="2888800"/>
            <a:ext cx="418839" cy="418839"/>
          </a:xfrm>
          <a:prstGeom prst="rect">
            <a:avLst/>
          </a:prstGeom>
        </p:spPr>
      </p:pic>
      <p:sp>
        <p:nvSpPr>
          <p:cNvPr id="73" name="Down Arrow 72"/>
          <p:cNvSpPr/>
          <p:nvPr/>
        </p:nvSpPr>
        <p:spPr>
          <a:xfrm rot="16200000">
            <a:off x="3862470" y="2959031"/>
            <a:ext cx="255747" cy="276683"/>
          </a:xfrm>
          <a:prstGeom prst="downArrow">
            <a:avLst/>
          </a:prstGeom>
          <a:solidFill>
            <a:srgbClr val="D7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6" name="Rectangle 15"/>
          <p:cNvSpPr/>
          <p:nvPr/>
        </p:nvSpPr>
        <p:spPr>
          <a:xfrm>
            <a:off x="2866995" y="2374167"/>
            <a:ext cx="1476731" cy="5332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pic>
        <p:nvPicPr>
          <p:cNvPr id="1040" name="Picture 16" descr="Computer Networking Icon #177037 - Free Icons Library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99111">
                        <a14:foregroundMark x1="64000" y1="93333" x2="67556" y2="9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8788" y="3688581"/>
            <a:ext cx="554773" cy="5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/>
          <p:cNvSpPr txBox="1"/>
          <p:nvPr/>
        </p:nvSpPr>
        <p:spPr>
          <a:xfrm>
            <a:off x="2088865" y="4202815"/>
            <a:ext cx="674179" cy="22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330919" y="2240316"/>
            <a:ext cx="752914" cy="488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Buying Ethernet module at market for same brand</a:t>
            </a:r>
          </a:p>
        </p:txBody>
      </p:sp>
      <p:sp>
        <p:nvSpPr>
          <p:cNvPr id="76" name="Multiply 75"/>
          <p:cNvSpPr/>
          <p:nvPr/>
        </p:nvSpPr>
        <p:spPr>
          <a:xfrm>
            <a:off x="2077186" y="3596036"/>
            <a:ext cx="697536" cy="707385"/>
          </a:xfrm>
          <a:prstGeom prst="mathMultiply">
            <a:avLst>
              <a:gd name="adj1" fmla="val 61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77" name="Multiply 76"/>
          <p:cNvSpPr/>
          <p:nvPr/>
        </p:nvSpPr>
        <p:spPr>
          <a:xfrm>
            <a:off x="3514583" y="3507509"/>
            <a:ext cx="859351" cy="815897"/>
          </a:xfrm>
          <a:prstGeom prst="mathMultiply">
            <a:avLst>
              <a:gd name="adj1" fmla="val 37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pic>
        <p:nvPicPr>
          <p:cNvPr id="81" name="Picture 10" descr="CS1G-CPU45H - ซีพียู (OMRON) - ElectGo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10000" r="97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5984822" y="1471318"/>
            <a:ext cx="433067" cy="43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5408" y="2255672"/>
            <a:ext cx="600149" cy="287084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2763044" y="3901707"/>
            <a:ext cx="540497" cy="10521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1" name="Rounded Rectangular Callout 10"/>
          <p:cNvSpPr/>
          <p:nvPr/>
        </p:nvSpPr>
        <p:spPr>
          <a:xfrm>
            <a:off x="1693574" y="2197609"/>
            <a:ext cx="338148" cy="299690"/>
          </a:xfrm>
          <a:prstGeom prst="wedgeRoundRectCallout">
            <a:avLst>
              <a:gd name="adj1" fmla="val 201905"/>
              <a:gd name="adj2" fmla="val -47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LAN PORT</a:t>
            </a:r>
          </a:p>
        </p:txBody>
      </p:sp>
      <p:sp>
        <p:nvSpPr>
          <p:cNvPr id="2" name="Multiply 1"/>
          <p:cNvSpPr/>
          <p:nvPr/>
        </p:nvSpPr>
        <p:spPr>
          <a:xfrm>
            <a:off x="1621573" y="2111936"/>
            <a:ext cx="482150" cy="471035"/>
          </a:xfrm>
          <a:prstGeom prst="mathMultiply">
            <a:avLst>
              <a:gd name="adj1" fmla="val 9620"/>
            </a:avLst>
          </a:prstGeom>
          <a:solidFill>
            <a:srgbClr val="C0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96" name="Down Arrow 95"/>
          <p:cNvSpPr/>
          <p:nvPr/>
        </p:nvSpPr>
        <p:spPr>
          <a:xfrm>
            <a:off x="6501950" y="2229115"/>
            <a:ext cx="183590" cy="23099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07" name="TextBox 106"/>
          <p:cNvSpPr txBox="1"/>
          <p:nvPr/>
        </p:nvSpPr>
        <p:spPr>
          <a:xfrm>
            <a:off x="6543556" y="2243239"/>
            <a:ext cx="674179" cy="22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</p:txBody>
      </p:sp>
      <p:pic>
        <p:nvPicPr>
          <p:cNvPr id="1038" name="Picture 14" descr="Laporan Harta Kekayaan Aparatur Sipil Negara (LHKASN)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>
                        <a14:foregroundMark x1="28953" y1="50270" x2="34419" y2="59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9191" y="2250141"/>
            <a:ext cx="214499" cy="1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5145768" y="3522948"/>
            <a:ext cx="2582189" cy="1147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Implementation</a:t>
            </a:r>
          </a:p>
          <a:p>
            <a:pPr marL="540615" lvl="2" indent="-68888">
              <a:buFont typeface="Arial" panose="020B0604020202020204" pitchFamily="34" charset="0"/>
              <a:buChar char="•"/>
            </a:pPr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condition item (OR Line, Inline Defect, </a:t>
            </a:r>
            <a:r>
              <a:rPr lang="en-US" sz="85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Dandori</a:t>
            </a:r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5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Chokotei</a:t>
            </a:r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Machine Broken) at production line can be detected </a:t>
            </a:r>
            <a:r>
              <a:rPr lang="en-US" sz="85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</a:t>
            </a:r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IoT. When those things are detected man power can directly fix it and plan for kaizen that could increase OR.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374344" y="689246"/>
            <a:ext cx="2489056" cy="3924008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28" name="Rectangle 27"/>
          <p:cNvSpPr/>
          <p:nvPr/>
        </p:nvSpPr>
        <p:spPr>
          <a:xfrm>
            <a:off x="2992219" y="4765341"/>
            <a:ext cx="4808299" cy="312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71" dirty="0">
                <a:solidFill>
                  <a:schemeClr val="tx1"/>
                </a:solidFill>
              </a:rPr>
              <a:t>Several machines at BF43 line need Ethernet module to support IoT connection</a:t>
            </a:r>
          </a:p>
        </p:txBody>
      </p:sp>
      <p:pic>
        <p:nvPicPr>
          <p:cNvPr id="108" name="Picture 16" descr="Computer Networking Icon #177037 - Free Icons Library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99111">
                        <a14:foregroundMark x1="64000" y1="93333" x2="67556" y2="9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2624" y="2615804"/>
            <a:ext cx="554773" cy="5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0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298385" y="2439669"/>
            <a:ext cx="4101767" cy="2104625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grpSp>
        <p:nvGrpSpPr>
          <p:cNvPr id="32" name="Group 31"/>
          <p:cNvGrpSpPr/>
          <p:nvPr/>
        </p:nvGrpSpPr>
        <p:grpSpPr>
          <a:xfrm>
            <a:off x="1422251" y="4683525"/>
            <a:ext cx="6350718" cy="332059"/>
            <a:chOff x="158438" y="8637964"/>
            <a:chExt cx="11346797" cy="593288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682857" y="8742189"/>
              <a:ext cx="9822378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158438" y="8637964"/>
              <a:ext cx="4997336" cy="593288"/>
              <a:chOff x="-1156098" y="8491512"/>
              <a:chExt cx="6512347" cy="773151"/>
            </a:xfrm>
          </p:grpSpPr>
          <p:pic>
            <p:nvPicPr>
              <p:cNvPr id="14" name="図 7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754903" y="8657058"/>
                <a:ext cx="4328328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4903" y="8789223"/>
                <a:ext cx="4328328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54900" y="8977719"/>
                <a:ext cx="4601349" cy="28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3431683" y="3408641"/>
            <a:ext cx="434979" cy="453094"/>
            <a:chOff x="15071285" y="4107838"/>
            <a:chExt cx="1273233" cy="1326257"/>
          </a:xfrm>
        </p:grpSpPr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071285" y="4308317"/>
              <a:ext cx="1273233" cy="1125778"/>
            </a:xfrm>
            <a:prstGeom prst="rect">
              <a:avLst/>
            </a:prstGeom>
          </p:spPr>
        </p:pic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83307" y="4107838"/>
              <a:ext cx="988716" cy="380282"/>
            </a:xfrm>
            <a:prstGeom prst="rect">
              <a:avLst/>
            </a:prstGeom>
          </p:spPr>
        </p:pic>
      </p:grp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3140042" y="-84093"/>
            <a:ext cx="2948148" cy="585410"/>
          </a:xfrm>
        </p:spPr>
        <p:txBody>
          <a:bodyPr>
            <a:noAutofit/>
          </a:bodyPr>
          <a:lstStyle/>
          <a:p>
            <a:pPr algn="ctr"/>
            <a:r>
              <a:rPr lang="en-US" sz="21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PLC PROJECT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298385" y="408573"/>
            <a:ext cx="4067495" cy="1809823"/>
            <a:chOff x="404350" y="1128119"/>
            <a:chExt cx="6095129" cy="6529981"/>
          </a:xfrm>
        </p:grpSpPr>
        <p:sp>
          <p:nvSpPr>
            <p:cNvPr id="33" name="Rectangle 32"/>
            <p:cNvSpPr/>
            <p:nvPr/>
          </p:nvSpPr>
          <p:spPr>
            <a:xfrm>
              <a:off x="414206" y="1332871"/>
              <a:ext cx="6085273" cy="6325229"/>
            </a:xfrm>
            <a:prstGeom prst="rec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 dirty="0"/>
            </a:p>
          </p:txBody>
        </p:sp>
        <p:sp>
          <p:nvSpPr>
            <p:cNvPr id="35" name="Round Diagonal Corner Rectangle 34"/>
            <p:cNvSpPr/>
            <p:nvPr/>
          </p:nvSpPr>
          <p:spPr>
            <a:xfrm>
              <a:off x="404350" y="1128119"/>
              <a:ext cx="3794190" cy="830168"/>
            </a:xfrm>
            <a:prstGeom prst="round2Diag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7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PROJECT’S EXPLANATION</a:t>
              </a:r>
            </a:p>
          </p:txBody>
        </p:sp>
      </p:grpSp>
      <p:sp>
        <p:nvSpPr>
          <p:cNvPr id="101" name="Round Diagonal Corner Rectangle 100"/>
          <p:cNvSpPr/>
          <p:nvPr/>
        </p:nvSpPr>
        <p:spPr>
          <a:xfrm>
            <a:off x="5496370" y="538765"/>
            <a:ext cx="2327268" cy="4023423"/>
          </a:xfrm>
          <a:prstGeom prst="round2Diag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98" name="Round Diagonal Corner Rectangle 97"/>
          <p:cNvSpPr/>
          <p:nvPr/>
        </p:nvSpPr>
        <p:spPr>
          <a:xfrm>
            <a:off x="5436231" y="503708"/>
            <a:ext cx="2351096" cy="4040586"/>
          </a:xfrm>
          <a:prstGeom prst="round2Diag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grpSp>
        <p:nvGrpSpPr>
          <p:cNvPr id="25" name="Group 24"/>
          <p:cNvGrpSpPr/>
          <p:nvPr/>
        </p:nvGrpSpPr>
        <p:grpSpPr>
          <a:xfrm>
            <a:off x="5433457" y="436660"/>
            <a:ext cx="448204" cy="647177"/>
            <a:chOff x="8189762" y="2295"/>
            <a:chExt cx="836647" cy="1208063"/>
          </a:xfrm>
        </p:grpSpPr>
        <p:sp>
          <p:nvSpPr>
            <p:cNvPr id="139" name="Right Triangle 138"/>
            <p:cNvSpPr/>
            <p:nvPr/>
          </p:nvSpPr>
          <p:spPr>
            <a:xfrm rot="5400000">
              <a:off x="8190567" y="199896"/>
              <a:ext cx="835037" cy="836647"/>
            </a:xfrm>
            <a:prstGeom prst="rtTriangle">
              <a:avLst/>
            </a:prstGeom>
            <a:solidFill>
              <a:srgbClr val="FFFF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40" name="Rectangle 139"/>
            <p:cNvSpPr/>
            <p:nvPr/>
          </p:nvSpPr>
          <p:spPr>
            <a:xfrm rot="18897208">
              <a:off x="8034212" y="583467"/>
              <a:ext cx="120806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</p:grpSp>
      <p:sp>
        <p:nvSpPr>
          <p:cNvPr id="189" name="Round Diagonal Corner Rectangle 188"/>
          <p:cNvSpPr/>
          <p:nvPr/>
        </p:nvSpPr>
        <p:spPr>
          <a:xfrm>
            <a:off x="1533785" y="868505"/>
            <a:ext cx="1917499" cy="1047614"/>
          </a:xfrm>
          <a:prstGeom prst="round2Diag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89" name="Round Diagonal Corner Rectangle 88"/>
          <p:cNvSpPr/>
          <p:nvPr/>
        </p:nvSpPr>
        <p:spPr>
          <a:xfrm>
            <a:off x="5431916" y="411192"/>
            <a:ext cx="1625502" cy="225177"/>
          </a:xfrm>
          <a:prstGeom prst="round2Diag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7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38930" y="723522"/>
            <a:ext cx="2171173" cy="232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1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Cost 243MRp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453142" y="829450"/>
            <a:ext cx="1956573" cy="1051337"/>
            <a:chOff x="8250718" y="4736689"/>
            <a:chExt cx="4250815" cy="4956657"/>
          </a:xfrm>
        </p:grpSpPr>
        <p:sp>
          <p:nvSpPr>
            <p:cNvPr id="154" name="Round Diagonal Corner Rectangle 153"/>
            <p:cNvSpPr/>
            <p:nvPr/>
          </p:nvSpPr>
          <p:spPr>
            <a:xfrm>
              <a:off x="8283050" y="4736689"/>
              <a:ext cx="4218483" cy="4956657"/>
            </a:xfrm>
            <a:prstGeom prst="round2Diag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grpSp>
          <p:nvGrpSpPr>
            <p:cNvPr id="155" name="Group 154"/>
            <p:cNvGrpSpPr/>
            <p:nvPr/>
          </p:nvGrpSpPr>
          <p:grpSpPr>
            <a:xfrm>
              <a:off x="8250718" y="4809935"/>
              <a:ext cx="985435" cy="835037"/>
              <a:chOff x="8154555" y="200700"/>
              <a:chExt cx="985435" cy="835037"/>
            </a:xfrm>
          </p:grpSpPr>
          <p:sp>
            <p:nvSpPr>
              <p:cNvPr id="156" name="Right Triangle 155"/>
              <p:cNvSpPr/>
              <p:nvPr/>
            </p:nvSpPr>
            <p:spPr>
              <a:xfrm rot="5400000">
                <a:off x="8190567" y="199895"/>
                <a:ext cx="835037" cy="836647"/>
              </a:xfrm>
              <a:prstGeom prst="rtTriangle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  <p:sp>
            <p:nvSpPr>
              <p:cNvPr id="157" name="Rectangle 156"/>
              <p:cNvSpPr/>
              <p:nvPr/>
            </p:nvSpPr>
            <p:spPr>
              <a:xfrm rot="19998632">
                <a:off x="8154555" y="548584"/>
                <a:ext cx="985435" cy="860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3497335" y="1373346"/>
            <a:ext cx="1668363" cy="761521"/>
            <a:chOff x="8300891" y="2137178"/>
            <a:chExt cx="4283634" cy="1077475"/>
          </a:xfrm>
        </p:grpSpPr>
        <p:grpSp>
          <p:nvGrpSpPr>
            <p:cNvPr id="49" name="Group 48"/>
            <p:cNvGrpSpPr/>
            <p:nvPr/>
          </p:nvGrpSpPr>
          <p:grpSpPr>
            <a:xfrm>
              <a:off x="8300891" y="2186923"/>
              <a:ext cx="4283634" cy="1027730"/>
              <a:chOff x="8606790" y="626451"/>
              <a:chExt cx="3406808" cy="1230439"/>
            </a:xfrm>
          </p:grpSpPr>
          <p:sp>
            <p:nvSpPr>
              <p:cNvPr id="68" name="Round Diagonal Corner Rectangle 67"/>
              <p:cNvSpPr/>
              <p:nvPr/>
            </p:nvSpPr>
            <p:spPr>
              <a:xfrm>
                <a:off x="8692608" y="718838"/>
                <a:ext cx="3320990" cy="1138052"/>
              </a:xfrm>
              <a:prstGeom prst="round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  <p:sp>
            <p:nvSpPr>
              <p:cNvPr id="69" name="Round Diagonal Corner Rectangle 68"/>
              <p:cNvSpPr/>
              <p:nvPr/>
            </p:nvSpPr>
            <p:spPr>
              <a:xfrm>
                <a:off x="8606790" y="626451"/>
                <a:ext cx="3354993" cy="1189290"/>
              </a:xfrm>
              <a:prstGeom prst="round2Diag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</p:grpSp>
        <p:sp>
          <p:nvSpPr>
            <p:cNvPr id="50" name="Round Diagonal Corner Rectangle 49"/>
            <p:cNvSpPr/>
            <p:nvPr/>
          </p:nvSpPr>
          <p:spPr>
            <a:xfrm>
              <a:off x="8300891" y="2137178"/>
              <a:ext cx="3449865" cy="201433"/>
            </a:xfrm>
            <a:prstGeom prst="round2Diag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89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 OF IOT PLC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435984" y="2412541"/>
              <a:ext cx="3943370" cy="78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2461" indent="-122461">
                <a:buAutoNum type="arabicPeriod"/>
              </a:pPr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Visualize real time machine condition</a:t>
              </a:r>
            </a:p>
            <a:p>
              <a:pPr marL="122461" indent="-122461">
                <a:buAutoNum type="arabicPeriod"/>
              </a:pPr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Preventive maintenance tool</a:t>
              </a:r>
            </a:p>
            <a:p>
              <a:pPr marL="122461" indent="-122461">
                <a:buAutoNum type="arabicPeriod"/>
              </a:pPr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Analyze machine work 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501992" y="668940"/>
            <a:ext cx="1656956" cy="789966"/>
            <a:chOff x="8300891" y="2302921"/>
            <a:chExt cx="4283634" cy="1474602"/>
          </a:xfrm>
        </p:grpSpPr>
        <p:grpSp>
          <p:nvGrpSpPr>
            <p:cNvPr id="80" name="Group 79"/>
            <p:cNvGrpSpPr/>
            <p:nvPr/>
          </p:nvGrpSpPr>
          <p:grpSpPr>
            <a:xfrm>
              <a:off x="8300891" y="2363666"/>
              <a:ext cx="4283634" cy="1228395"/>
              <a:chOff x="8606790" y="838054"/>
              <a:chExt cx="3406808" cy="1470683"/>
            </a:xfrm>
          </p:grpSpPr>
          <p:sp>
            <p:nvSpPr>
              <p:cNvPr id="84" name="Round Diagonal Corner Rectangle 83"/>
              <p:cNvSpPr/>
              <p:nvPr/>
            </p:nvSpPr>
            <p:spPr>
              <a:xfrm>
                <a:off x="8692608" y="921704"/>
                <a:ext cx="3320990" cy="1387033"/>
              </a:xfrm>
              <a:prstGeom prst="round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  <p:sp>
            <p:nvSpPr>
              <p:cNvPr id="85" name="Round Diagonal Corner Rectangle 84"/>
              <p:cNvSpPr/>
              <p:nvPr/>
            </p:nvSpPr>
            <p:spPr>
              <a:xfrm>
                <a:off x="8606790" y="838054"/>
                <a:ext cx="3354993" cy="1369553"/>
              </a:xfrm>
              <a:prstGeom prst="round2Diag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</p:grpSp>
        <p:sp>
          <p:nvSpPr>
            <p:cNvPr id="81" name="Round Diagonal Corner Rectangle 80"/>
            <p:cNvSpPr/>
            <p:nvPr/>
          </p:nvSpPr>
          <p:spPr>
            <a:xfrm>
              <a:off x="8301276" y="2302921"/>
              <a:ext cx="2409019" cy="245974"/>
            </a:xfrm>
            <a:prstGeom prst="round2Diag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89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PURPOSE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416666" y="2527951"/>
              <a:ext cx="3959276" cy="1249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2461" indent="-122461" algn="just">
                <a:buFont typeface="+mj-lt"/>
                <a:buAutoNum type="arabicPeriod"/>
              </a:pPr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Reduce IoT implementation cost at production line </a:t>
              </a:r>
            </a:p>
            <a:p>
              <a:pPr marL="122461" indent="-122461" algn="just">
                <a:buFont typeface="+mj-lt"/>
                <a:buAutoNum type="arabicPeriod"/>
              </a:pPr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time visualization of line condition.</a:t>
              </a:r>
            </a:p>
            <a:p>
              <a:pPr marL="122461" indent="-122461" algn="just">
                <a:buFont typeface="+mj-lt"/>
                <a:buAutoNum type="arabicPeriod"/>
              </a:pPr>
              <a:endParaRPr lang="en-US" sz="7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8" name="Round Diagonal Corner Rectangle 107"/>
          <p:cNvSpPr/>
          <p:nvPr/>
        </p:nvSpPr>
        <p:spPr>
          <a:xfrm>
            <a:off x="1468023" y="768451"/>
            <a:ext cx="1198686" cy="164763"/>
          </a:xfrm>
          <a:prstGeom prst="round2Diag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Low-cost IoT PLC system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553772" y="1109623"/>
            <a:ext cx="2150125" cy="2245373"/>
            <a:chOff x="8323214" y="570119"/>
            <a:chExt cx="4013566" cy="4191363"/>
          </a:xfrm>
        </p:grpSpPr>
        <p:grpSp>
          <p:nvGrpSpPr>
            <p:cNvPr id="38" name="Group 37"/>
            <p:cNvGrpSpPr/>
            <p:nvPr/>
          </p:nvGrpSpPr>
          <p:grpSpPr>
            <a:xfrm>
              <a:off x="8438750" y="570119"/>
              <a:ext cx="3762934" cy="896427"/>
              <a:chOff x="2316334" y="6510379"/>
              <a:chExt cx="4880889" cy="1212124"/>
            </a:xfrm>
          </p:grpSpPr>
          <p:pic>
            <p:nvPicPr>
              <p:cNvPr id="39" name="Picture 38" descr="See the source image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100000" l="9972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16334" y="6510379"/>
                <a:ext cx="1357837" cy="1212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0" name="Group 39"/>
              <p:cNvGrpSpPr/>
              <p:nvPr/>
            </p:nvGrpSpPr>
            <p:grpSpPr>
              <a:xfrm>
                <a:off x="4758210" y="6585250"/>
                <a:ext cx="759989" cy="1050688"/>
                <a:chOff x="7178241" y="3945155"/>
                <a:chExt cx="376091" cy="661511"/>
              </a:xfrm>
            </p:grpSpPr>
            <p:sp>
              <p:nvSpPr>
                <p:cNvPr id="45" name="object 20">
                  <a:extLst>
                    <a:ext uri="{FF2B5EF4-FFF2-40B4-BE49-F238E27FC236}">
                      <a16:creationId xmlns:a16="http://schemas.microsoft.com/office/drawing/2014/main" id="{BCAF4001-0907-3567-272C-5DAB1FA3EAB5}"/>
                    </a:ext>
                  </a:extLst>
                </p:cNvPr>
                <p:cNvSpPr/>
                <p:nvPr/>
              </p:nvSpPr>
              <p:spPr>
                <a:xfrm>
                  <a:off x="7183810" y="4162143"/>
                  <a:ext cx="353638" cy="444523"/>
                </a:xfrm>
                <a:prstGeom prst="rect">
                  <a:avLst/>
                </a:prstGeom>
                <a:blipFill>
                  <a:blip r:embed="rId9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sz="562"/>
                </a:p>
              </p:txBody>
            </p:sp>
            <p:sp>
              <p:nvSpPr>
                <p:cNvPr id="46" name="object 21">
                  <a:extLst>
                    <a:ext uri="{FF2B5EF4-FFF2-40B4-BE49-F238E27FC236}">
                      <a16:creationId xmlns:a16="http://schemas.microsoft.com/office/drawing/2014/main" id="{5F603D30-7A67-1851-855F-27AF622179B6}"/>
                    </a:ext>
                  </a:extLst>
                </p:cNvPr>
                <p:cNvSpPr/>
                <p:nvPr/>
              </p:nvSpPr>
              <p:spPr>
                <a:xfrm>
                  <a:off x="7178241" y="3945155"/>
                  <a:ext cx="376091" cy="217412"/>
                </a:xfrm>
                <a:prstGeom prst="rect">
                  <a:avLst/>
                </a:prstGeom>
                <a:blipFill>
                  <a:blip r:embed="rId10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sz="562"/>
                </a:p>
              </p:txBody>
            </p:sp>
          </p:grpSp>
          <p:sp>
            <p:nvSpPr>
              <p:cNvPr id="41" name="TextBox 40"/>
              <p:cNvSpPr txBox="1"/>
              <p:nvPr/>
            </p:nvSpPr>
            <p:spPr>
              <a:xfrm>
                <a:off x="3254937" y="6712510"/>
                <a:ext cx="1693008" cy="4513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62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Omron IP module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5519740" y="6728346"/>
                <a:ext cx="1677483" cy="482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4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Haiwell CBOX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384070" y="7007905"/>
                <a:ext cx="1196207" cy="524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19MRp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641785" y="7034628"/>
                <a:ext cx="1312645" cy="545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4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2.2MRp</a:t>
                </a: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8464418" y="1472227"/>
              <a:ext cx="3475770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4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Reduce</a:t>
              </a:r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7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16.8MRp</a:t>
              </a:r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per machine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8323214" y="1944210"/>
              <a:ext cx="4013566" cy="60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 implementation at BF43 there are 10 machines with PLC CS1G</a:t>
              </a:r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8386231" y="2782554"/>
              <a:ext cx="2458116" cy="1978928"/>
              <a:chOff x="7147315" y="6890914"/>
              <a:chExt cx="3700700" cy="3115136"/>
            </a:xfrm>
          </p:grpSpPr>
          <p:graphicFrame>
            <p:nvGraphicFramePr>
              <p:cNvPr id="143" name="Chart 142"/>
              <p:cNvGraphicFramePr/>
              <p:nvPr>
                <p:extLst/>
              </p:nvPr>
            </p:nvGraphicFramePr>
            <p:xfrm>
              <a:off x="7172767" y="7149401"/>
              <a:ext cx="3675248" cy="285664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1"/>
              </a:graphicData>
            </a:graphic>
          </p:graphicFrame>
          <p:sp>
            <p:nvSpPr>
              <p:cNvPr id="144" name="TextBox 143"/>
              <p:cNvSpPr txBox="1"/>
              <p:nvPr/>
            </p:nvSpPr>
            <p:spPr>
              <a:xfrm>
                <a:off x="7147315" y="6890914"/>
                <a:ext cx="1781403" cy="537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89" b="1" dirty="0"/>
                  <a:t>190MRp</a:t>
                </a: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8883284" y="8877318"/>
                <a:ext cx="1781403" cy="537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89" b="1" dirty="0"/>
                  <a:t>22MRp</a:t>
                </a:r>
              </a:p>
            </p:txBody>
          </p:sp>
          <p:cxnSp>
            <p:nvCxnSpPr>
              <p:cNvPr id="146" name="Straight Arrow Connector 145"/>
              <p:cNvCxnSpPr/>
              <p:nvPr/>
            </p:nvCxnSpPr>
            <p:spPr>
              <a:xfrm>
                <a:off x="8596074" y="7109098"/>
                <a:ext cx="1060697" cy="17569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/>
              <p:cNvSpPr txBox="1"/>
              <p:nvPr/>
            </p:nvSpPr>
            <p:spPr>
              <a:xfrm>
                <a:off x="8990718" y="7188817"/>
                <a:ext cx="1781403" cy="1046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57" b="1" dirty="0"/>
                  <a:t>Reduce</a:t>
                </a:r>
              </a:p>
              <a:p>
                <a:pPr algn="ctr"/>
                <a:r>
                  <a:rPr lang="en-US" sz="857" b="1" dirty="0"/>
                  <a:t>168MRp</a:t>
                </a:r>
              </a:p>
            </p:txBody>
          </p:sp>
        </p:grpSp>
      </p:grpSp>
      <p:sp>
        <p:nvSpPr>
          <p:cNvPr id="158" name="TextBox 157"/>
          <p:cNvSpPr txBox="1"/>
          <p:nvPr/>
        </p:nvSpPr>
        <p:spPr>
          <a:xfrm>
            <a:off x="5538600" y="950779"/>
            <a:ext cx="209913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846" indent="-91846" algn="ctr">
              <a:buFont typeface="Arial" panose="020B0604020202020204" pitchFamily="34" charset="0"/>
              <a:buChar char="•"/>
            </a:pPr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Haiwell cheaper than other Ethernet module</a:t>
            </a:r>
            <a:endParaRPr lang="en-US" sz="85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5837798" y="3412438"/>
            <a:ext cx="186202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846" indent="-91846">
              <a:buFont typeface="Arial" panose="020B0604020202020204" pitchFamily="34" charset="0"/>
              <a:buChar char="•"/>
            </a:pPr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development</a:t>
            </a:r>
            <a:endParaRPr lang="en-US" sz="85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9" name="Chart 58"/>
          <p:cNvGraphicFramePr/>
          <p:nvPr>
            <p:extLst/>
          </p:nvPr>
        </p:nvGraphicFramePr>
        <p:xfrm>
          <a:off x="5569312" y="3578462"/>
          <a:ext cx="1223667" cy="833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61" name="TextBox 160"/>
          <p:cNvSpPr txBox="1"/>
          <p:nvPr/>
        </p:nvSpPr>
        <p:spPr>
          <a:xfrm>
            <a:off x="6164473" y="4121266"/>
            <a:ext cx="633890" cy="182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9" b="1" dirty="0"/>
              <a:t>0MRp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5580381" y="3547123"/>
            <a:ext cx="633890" cy="182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9" b="1" dirty="0"/>
              <a:t>75MRp</a:t>
            </a:r>
          </a:p>
        </p:txBody>
      </p:sp>
      <p:cxnSp>
        <p:nvCxnSpPr>
          <p:cNvPr id="163" name="Straight Arrow Connector 162"/>
          <p:cNvCxnSpPr/>
          <p:nvPr/>
        </p:nvCxnSpPr>
        <p:spPr>
          <a:xfrm>
            <a:off x="6103054" y="3661761"/>
            <a:ext cx="311619" cy="37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6233273" y="3610432"/>
            <a:ext cx="633890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b="1" dirty="0"/>
              <a:t>Reduce</a:t>
            </a:r>
          </a:p>
          <a:p>
            <a:pPr algn="ctr"/>
            <a:r>
              <a:rPr lang="en-US" sz="857" b="1" dirty="0"/>
              <a:t>75MRp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28213" y="2788031"/>
            <a:ext cx="99519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/>
              <a:t>TOTAL </a:t>
            </a:r>
          </a:p>
          <a:p>
            <a:pPr algn="ctr"/>
            <a:r>
              <a:rPr lang="en-US" sz="750" b="1" dirty="0"/>
              <a:t>REDUCE</a:t>
            </a:r>
          </a:p>
          <a:p>
            <a:pPr algn="ctr"/>
            <a:r>
              <a:rPr lang="en-US" sz="750" b="1" dirty="0"/>
              <a:t>243MRp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7016471" y="2777913"/>
            <a:ext cx="594602" cy="58318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grpSp>
        <p:nvGrpSpPr>
          <p:cNvPr id="135" name="Group 134"/>
          <p:cNvGrpSpPr/>
          <p:nvPr/>
        </p:nvGrpSpPr>
        <p:grpSpPr>
          <a:xfrm>
            <a:off x="2661560" y="3457793"/>
            <a:ext cx="347800" cy="558755"/>
            <a:chOff x="2867905" y="4183612"/>
            <a:chExt cx="585915" cy="777037"/>
          </a:xfrm>
        </p:grpSpPr>
        <p:sp>
          <p:nvSpPr>
            <p:cNvPr id="136" name="object 20">
              <a:extLst>
                <a:ext uri="{FF2B5EF4-FFF2-40B4-BE49-F238E27FC236}">
                  <a16:creationId xmlns:a16="http://schemas.microsoft.com/office/drawing/2014/main" id="{BCAF4001-0907-3567-272C-5DAB1FA3EAB5}"/>
                </a:ext>
              </a:extLst>
            </p:cNvPr>
            <p:cNvSpPr/>
            <p:nvPr/>
          </p:nvSpPr>
          <p:spPr>
            <a:xfrm>
              <a:off x="2876581" y="4438495"/>
              <a:ext cx="550935" cy="522154"/>
            </a:xfrm>
            <a:prstGeom prst="rect">
              <a:avLst/>
            </a:prstGeom>
            <a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562"/>
            </a:p>
          </p:txBody>
        </p:sp>
        <p:sp>
          <p:nvSpPr>
            <p:cNvPr id="137" name="object 21">
              <a:extLst>
                <a:ext uri="{FF2B5EF4-FFF2-40B4-BE49-F238E27FC236}">
                  <a16:creationId xmlns:a16="http://schemas.microsoft.com/office/drawing/2014/main" id="{5F603D30-7A67-1851-855F-27AF622179B6}"/>
                </a:ext>
              </a:extLst>
            </p:cNvPr>
            <p:cNvSpPr/>
            <p:nvPr/>
          </p:nvSpPr>
          <p:spPr>
            <a:xfrm>
              <a:off x="2867905" y="4183612"/>
              <a:ext cx="585915" cy="255381"/>
            </a:xfrm>
            <a:prstGeom prst="rect">
              <a:avLst/>
            </a:prstGeom>
            <a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562"/>
            </a:p>
          </p:txBody>
        </p:sp>
      </p:grpSp>
      <p:sp>
        <p:nvSpPr>
          <p:cNvPr id="168" name="TextBox 167"/>
          <p:cNvSpPr txBox="1"/>
          <p:nvPr/>
        </p:nvSpPr>
        <p:spPr>
          <a:xfrm>
            <a:off x="1124275" y="2682185"/>
            <a:ext cx="148966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en-US" sz="6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0463582" y="3068562"/>
            <a:ext cx="1489667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</a:p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(PLC to network</a:t>
            </a:r>
          </a:p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communicator)</a:t>
            </a:r>
          </a:p>
          <a:p>
            <a:pPr algn="ctr"/>
            <a:endParaRPr lang="en-US" sz="64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1739567" y="3077746"/>
            <a:ext cx="1489667" cy="306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Connector</a:t>
            </a:r>
            <a:endParaRPr lang="en-US" sz="85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(Connecting middleware to database)</a:t>
            </a:r>
          </a:p>
        </p:txBody>
      </p:sp>
      <p:pic>
        <p:nvPicPr>
          <p:cNvPr id="172" name="Picture 2" descr="Node-RED - Wikipedia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5664" y="3495506"/>
            <a:ext cx="287906" cy="287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7596" y="3556192"/>
            <a:ext cx="521367" cy="184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4" name="Picture 173"/>
          <p:cNvPicPr>
            <a:picLocks noChangeAspect="1"/>
          </p:cNvPicPr>
          <p:nvPr/>
        </p:nvPicPr>
        <p:blipFill>
          <a:blip r:embed="rId17" cstate="email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>
                        <a14:foregroundMark x1="71386" y1="58104" x2="75753" y2="54740"/>
                        <a14:foregroundMark x1="83283" y1="56575" x2="82831" y2="51682"/>
                        <a14:foregroundMark x1="87199" y1="42813" x2="85392" y2="36086"/>
                        <a14:foregroundMark x1="81476" y1="42813" x2="81175" y2="38838"/>
                        <a14:foregroundMark x1="82681" y1="26606" x2="82078" y2="21407"/>
                        <a14:foregroundMark x1="80120" y1="16208" x2="80723" y2="18349"/>
                        <a14:foregroundMark x1="81175" y1="19878" x2="80873" y2="17431"/>
                        <a14:foregroundMark x1="83283" y1="36086" x2="79970" y2="22018"/>
                        <a14:foregroundMark x1="87199" y1="56881" x2="88855" y2="61774"/>
                        <a14:foregroundMark x1="60843" y1="68196" x2="60843" y2="72171"/>
                        <a14:foregroundMark x1="69127" y1="70642" x2="69127" y2="70642"/>
                        <a14:foregroundMark x1="48042" y1="44037" x2="48042" y2="48318"/>
                        <a14:foregroundMark x1="45633" y1="47095" x2="45331" y2="50153"/>
                        <a14:foregroundMark x1="35693" y1="50459" x2="35693" y2="52294"/>
                        <a14:foregroundMark x1="26355" y1="49541" x2="26355" y2="49541"/>
                        <a14:foregroundMark x1="26205" y1="54434" x2="26205" y2="56575"/>
                        <a14:foregroundMark x1="19127" y1="48930" x2="18976" y2="51682"/>
                        <a14:foregroundMark x1="16114" y1="44954" x2="15813" y2="48012"/>
                        <a14:foregroundMark x1="43825" y1="28135" x2="42922" y2="29664"/>
                        <a14:foregroundMark x1="42771" y1="12844" x2="43072" y2="13456"/>
                        <a14:foregroundMark x1="72741" y1="16208" x2="73193" y2="16208"/>
                        <a14:foregroundMark x1="72440" y1="13761" x2="73645" y2="12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537" y="3833878"/>
            <a:ext cx="617689" cy="3041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6" name="TextBox 175"/>
          <p:cNvSpPr txBox="1"/>
          <p:nvPr/>
        </p:nvSpPr>
        <p:spPr>
          <a:xfrm>
            <a:off x="11825556" y="4128964"/>
            <a:ext cx="1489667" cy="40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 storage)</a:t>
            </a:r>
          </a:p>
          <a:p>
            <a:pPr algn="ctr"/>
            <a:endParaRPr lang="en-US" sz="64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9220033" y="4124250"/>
            <a:ext cx="1489667" cy="42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</a:p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(Visualization of data record)</a:t>
            </a:r>
          </a:p>
          <a:p>
            <a:pPr algn="ctr"/>
            <a:endParaRPr lang="en-US" sz="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0523494" y="4137013"/>
            <a:ext cx="1489667" cy="40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Connector</a:t>
            </a:r>
          </a:p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(Connecting EMQX to ELK)</a:t>
            </a:r>
          </a:p>
          <a:p>
            <a:pPr algn="ctr"/>
            <a:endParaRPr lang="en-US" sz="64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9175905" y="645600"/>
            <a:ext cx="1451216" cy="587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2461" indent="-122461" algn="just">
              <a:buFont typeface="+mj-lt"/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machine to be IoT device, that can monitor line condition remotely.</a:t>
            </a:r>
          </a:p>
          <a:p>
            <a:pPr marL="122461" indent="-122461" algn="just">
              <a:buFont typeface="+mj-lt"/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visualization of line condition.</a:t>
            </a:r>
          </a:p>
        </p:txBody>
      </p:sp>
      <p:pic>
        <p:nvPicPr>
          <p:cNvPr id="182" name="Picture 10" descr="CS1G-CPU45H - ซีพียู (OMRON) - ElectGo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10000" r="97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651842" y="3634600"/>
            <a:ext cx="472278" cy="47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182"/>
          <p:cNvPicPr>
            <a:picLocks noChangeAspect="1"/>
          </p:cNvPicPr>
          <p:nvPr/>
        </p:nvPicPr>
        <p:blipFill>
          <a:blip r:embed="rId21" cstate="email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551" b="89888" l="0" r="100000">
                        <a14:foregroundMark x1="27915" y1="64045" x2="27915" y2="64045"/>
                        <a14:foregroundMark x1="25088" y1="52809" x2="27208" y2="58989"/>
                        <a14:foregroundMark x1="30389" y1="70787" x2="30389" y2="66292"/>
                        <a14:foregroundMark x1="30035" y1="56742" x2="32862" y2="51124"/>
                        <a14:foregroundMark x1="21555" y1="70225" x2="26148" y2="65169"/>
                        <a14:foregroundMark x1="40283" y1="64607" x2="40636" y2="64045"/>
                        <a14:foregroundMark x1="13781" y1="69101" x2="13781" y2="69101"/>
                        <a14:foregroundMark x1="3180" y1="64607" x2="3180" y2="63483"/>
                        <a14:foregroundMark x1="9187" y1="72472" x2="6714" y2="71348"/>
                        <a14:foregroundMark x1="11661" y1="48876" x2="10247" y2="48876"/>
                        <a14:foregroundMark x1="75972" y1="62360" x2="75618" y2="68539"/>
                        <a14:foregroundMark x1="83746" y1="60112" x2="84099" y2="60112"/>
                        <a14:foregroundMark x1="88693" y1="67416" x2="88693" y2="67416"/>
                        <a14:foregroundMark x1="90106" y1="62360" x2="89753" y2="65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4546" y="3367511"/>
            <a:ext cx="357669" cy="2915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6" name="TextBox 185"/>
          <p:cNvSpPr txBox="1"/>
          <p:nvPr/>
        </p:nvSpPr>
        <p:spPr>
          <a:xfrm>
            <a:off x="1476348" y="1063995"/>
            <a:ext cx="1868286" cy="883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Low-cost IoT PLC system is a  machine monitoring system to visualize line condition, use low-cost middleware as a connector from device to network for low cost IoT implementation.</a:t>
            </a:r>
          </a:p>
        </p:txBody>
      </p:sp>
      <p:sp>
        <p:nvSpPr>
          <p:cNvPr id="188" name="Round Diagonal Corner Rectangle 187"/>
          <p:cNvSpPr/>
          <p:nvPr/>
        </p:nvSpPr>
        <p:spPr>
          <a:xfrm>
            <a:off x="1293400" y="2315682"/>
            <a:ext cx="1088011" cy="164763"/>
          </a:xfrm>
          <a:prstGeom prst="round2Diag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Architecture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2993745" y="4788542"/>
            <a:ext cx="4780750" cy="292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71" dirty="0">
                <a:solidFill>
                  <a:schemeClr val="tx1"/>
                </a:solidFill>
              </a:rPr>
              <a:t>Develop Low Cost </a:t>
            </a:r>
            <a:r>
              <a:rPr lang="en-US" sz="1071" dirty="0" err="1">
                <a:solidFill>
                  <a:schemeClr val="tx1"/>
                </a:solidFill>
              </a:rPr>
              <a:t>IoT</a:t>
            </a:r>
            <a:r>
              <a:rPr lang="en-US" sz="1071" dirty="0">
                <a:solidFill>
                  <a:schemeClr val="tx1"/>
                </a:solidFill>
              </a:rPr>
              <a:t> PLC System &amp; Dashboard Visualization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563237" y="2845173"/>
            <a:ext cx="665114" cy="5227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92" name="Rounded Rectangle 191"/>
          <p:cNvSpPr/>
          <p:nvPr/>
        </p:nvSpPr>
        <p:spPr>
          <a:xfrm>
            <a:off x="2534066" y="2845173"/>
            <a:ext cx="665114" cy="5227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93" name="Rounded Rectangle 192"/>
          <p:cNvSpPr/>
          <p:nvPr/>
        </p:nvSpPr>
        <p:spPr>
          <a:xfrm>
            <a:off x="3504894" y="2845173"/>
            <a:ext cx="665114" cy="5227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94" name="Rounded Rectangle 193"/>
          <p:cNvSpPr/>
          <p:nvPr/>
        </p:nvSpPr>
        <p:spPr>
          <a:xfrm>
            <a:off x="4475723" y="2845173"/>
            <a:ext cx="665114" cy="5227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pic>
        <p:nvPicPr>
          <p:cNvPr id="3074" name="Picture 2" descr="Smart machine Icon - Download in Glyph Style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943" y="2882587"/>
            <a:ext cx="447946" cy="44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2228351" y="3066430"/>
            <a:ext cx="305714" cy="708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96" name="Rectangle 195"/>
          <p:cNvSpPr/>
          <p:nvPr/>
        </p:nvSpPr>
        <p:spPr>
          <a:xfrm>
            <a:off x="3201261" y="3066429"/>
            <a:ext cx="305714" cy="708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97" name="Rectangle 196"/>
          <p:cNvSpPr/>
          <p:nvPr/>
        </p:nvSpPr>
        <p:spPr>
          <a:xfrm>
            <a:off x="4175332" y="3071119"/>
            <a:ext cx="305714" cy="708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pic>
        <p:nvPicPr>
          <p:cNvPr id="3078" name="Picture 6" descr="VENTANA Connect middleware"/>
          <p:cNvPicPr>
            <a:picLocks noChangeAspect="1" noChangeArrowheads="1"/>
          </p:cNvPicPr>
          <p:nvPr/>
        </p:nvPicPr>
        <p:blipFill rotWithShape="1">
          <a:blip r:embed="rId2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954" b="94444" l="9936" r="89984">
                        <a14:foregroundMark x1="47516" y1="44907" x2="48638" y2="41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10" r="26388"/>
          <a:stretch/>
        </p:blipFill>
        <p:spPr bwMode="auto">
          <a:xfrm>
            <a:off x="2570931" y="2879393"/>
            <a:ext cx="590599" cy="43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ata Capture Icon Images – Browse 2,729 Stock Photos, Vectors, and Video |  Adobe Stock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>
                        <a14:foregroundMark x1="79852" y1="13056" x2="80037" y2="14444"/>
                        <a14:foregroundMark x1="70425" y1="28889" x2="70425" y2="28889"/>
                        <a14:foregroundMark x1="53789" y1="71111" x2="53789" y2="71111"/>
                        <a14:foregroundMark x1="56007" y1="60556" x2="56007" y2="60556"/>
                        <a14:foregroundMark x1="55638" y1="81944" x2="55638" y2="81944"/>
                        <a14:foregroundMark x1="44177" y1="71389" x2="44177" y2="71389"/>
                        <a14:foregroundMark x1="43438" y1="60556" x2="43438" y2="60556"/>
                        <a14:foregroundMark x1="44917" y1="83056" x2="44917" y2="83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616" y="2917506"/>
            <a:ext cx="537700" cy="35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kon Komputer, Grafik, Diagram Batang gambar 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154" b="90000" l="10000" r="90000">
                        <a14:foregroundMark x1="35889" y1="38846" x2="35889" y2="38846"/>
                        <a14:foregroundMark x1="60556" y1="59808" x2="60556" y2="59808"/>
                        <a14:foregroundMark x1="71000" y1="71538" x2="71000" y2="71538"/>
                        <a14:foregroundMark x1="27111" y1="38846" x2="27111" y2="38846"/>
                        <a14:foregroundMark x1="47111" y1="84423" x2="47111" y2="84423"/>
                        <a14:foregroundMark x1="48111" y1="85192" x2="53556" y2="85192"/>
                        <a14:foregroundMark x1="54889" y1="84808" x2="71556" y2="84615"/>
                        <a14:foregroundMark x1="27889" y1="84808" x2="47333" y2="84423"/>
                        <a14:foregroundMark x1="72556" y1="85192" x2="72667" y2="85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824" y="2875165"/>
            <a:ext cx="800981" cy="4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TextBox 198"/>
          <p:cNvSpPr txBox="1"/>
          <p:nvPr/>
        </p:nvSpPr>
        <p:spPr>
          <a:xfrm>
            <a:off x="3092659" y="2682185"/>
            <a:ext cx="148966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</a:t>
            </a:r>
            <a:endParaRPr lang="en-US" sz="6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2108467" y="2682185"/>
            <a:ext cx="148966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endParaRPr lang="en-US" sz="6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4076851" y="2682185"/>
            <a:ext cx="148966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6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Flowchart: Process 29"/>
          <p:cNvSpPr/>
          <p:nvPr/>
        </p:nvSpPr>
        <p:spPr>
          <a:xfrm>
            <a:off x="2445990" y="2555641"/>
            <a:ext cx="2877983" cy="1666166"/>
          </a:xfrm>
          <a:prstGeom prst="flowChartProcess">
            <a:avLst/>
          </a:prstGeom>
          <a:noFill/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</p:spTree>
    <p:extLst>
      <p:ext uri="{BB962C8B-B14F-4D97-AF65-F5344CB8AC3E}">
        <p14:creationId xmlns:p14="http://schemas.microsoft.com/office/powerpoint/2010/main" val="225389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409140" y="4640632"/>
            <a:ext cx="6350718" cy="332059"/>
            <a:chOff x="158438" y="8637964"/>
            <a:chExt cx="11346797" cy="593288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682857" y="8742189"/>
              <a:ext cx="9822378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158438" y="8637964"/>
              <a:ext cx="4997336" cy="593288"/>
              <a:chOff x="-1156098" y="8491512"/>
              <a:chExt cx="6512347" cy="773151"/>
            </a:xfrm>
          </p:grpSpPr>
          <p:pic>
            <p:nvPicPr>
              <p:cNvPr id="14" name="図 7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754903" y="8657058"/>
                <a:ext cx="4328328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4903" y="8789223"/>
                <a:ext cx="4328328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54900" y="8977719"/>
                <a:ext cx="4601349" cy="28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2398354" y="-50319"/>
            <a:ext cx="4473197" cy="585410"/>
          </a:xfrm>
        </p:spPr>
        <p:txBody>
          <a:bodyPr>
            <a:noAutofit/>
          </a:bodyPr>
          <a:lstStyle/>
          <a:p>
            <a:pPr algn="ctr"/>
            <a:r>
              <a:rPr lang="en-US" sz="17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PROCESS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572114" y="955317"/>
            <a:ext cx="2083972" cy="913921"/>
            <a:chOff x="505345" y="6737439"/>
            <a:chExt cx="3890081" cy="1705986"/>
          </a:xfrm>
        </p:grpSpPr>
        <p:sp>
          <p:nvSpPr>
            <p:cNvPr id="136" name="Round Diagonal Corner Rectangle 135"/>
            <p:cNvSpPr/>
            <p:nvPr/>
          </p:nvSpPr>
          <p:spPr>
            <a:xfrm>
              <a:off x="584737" y="6907598"/>
              <a:ext cx="3810689" cy="1535827"/>
            </a:xfrm>
            <a:prstGeom prst="round2Diag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505345" y="6855850"/>
              <a:ext cx="3836980" cy="1545075"/>
            </a:xfrm>
            <a:custGeom>
              <a:avLst/>
              <a:gdLst>
                <a:gd name="connsiteX0" fmla="*/ 294591 w 3000054"/>
                <a:gd name="connsiteY0" fmla="*/ 0 h 1767508"/>
                <a:gd name="connsiteX1" fmla="*/ 3000054 w 3000054"/>
                <a:gd name="connsiteY1" fmla="*/ 0 h 1767508"/>
                <a:gd name="connsiteX2" fmla="*/ 3000054 w 3000054"/>
                <a:gd name="connsiteY2" fmla="*/ 1472917 h 1767508"/>
                <a:gd name="connsiteX3" fmla="*/ 2705463 w 3000054"/>
                <a:gd name="connsiteY3" fmla="*/ 1767508 h 1767508"/>
                <a:gd name="connsiteX4" fmla="*/ 0 w 3000054"/>
                <a:gd name="connsiteY4" fmla="*/ 1767508 h 1767508"/>
                <a:gd name="connsiteX5" fmla="*/ 0 w 3000054"/>
                <a:gd name="connsiteY5" fmla="*/ 627025 h 1767508"/>
                <a:gd name="connsiteX6" fmla="*/ 0 w 3000054"/>
                <a:gd name="connsiteY6" fmla="*/ 294591 h 1767508"/>
                <a:gd name="connsiteX7" fmla="*/ 0 w 3000054"/>
                <a:gd name="connsiteY7" fmla="*/ 3290 h 1767508"/>
                <a:gd name="connsiteX8" fmla="*/ 261955 w 3000054"/>
                <a:gd name="connsiteY8" fmla="*/ 3290 h 176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0054" h="1767508">
                  <a:moveTo>
                    <a:pt x="294591" y="0"/>
                  </a:moveTo>
                  <a:lnTo>
                    <a:pt x="3000054" y="0"/>
                  </a:lnTo>
                  <a:lnTo>
                    <a:pt x="3000054" y="1472917"/>
                  </a:lnTo>
                  <a:cubicBezTo>
                    <a:pt x="3000054" y="1635615"/>
                    <a:pt x="2868161" y="1767508"/>
                    <a:pt x="2705463" y="1767508"/>
                  </a:cubicBezTo>
                  <a:lnTo>
                    <a:pt x="0" y="1767508"/>
                  </a:lnTo>
                  <a:lnTo>
                    <a:pt x="0" y="627025"/>
                  </a:lnTo>
                  <a:lnTo>
                    <a:pt x="0" y="294591"/>
                  </a:lnTo>
                  <a:lnTo>
                    <a:pt x="0" y="3290"/>
                  </a:lnTo>
                  <a:lnTo>
                    <a:pt x="261955" y="329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41" name="Round Diagonal Corner Rectangle 140"/>
            <p:cNvSpPr/>
            <p:nvPr/>
          </p:nvSpPr>
          <p:spPr>
            <a:xfrm>
              <a:off x="505345" y="6737439"/>
              <a:ext cx="3252961" cy="326927"/>
            </a:xfrm>
            <a:prstGeom prst="round2Diag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89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TRIAL AND IMPROVEMENT 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757627" y="7019063"/>
              <a:ext cx="3538743" cy="1418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Running Test </a:t>
              </a:r>
            </a:p>
            <a:p>
              <a:pPr marL="137774" indent="-137774">
                <a:buAutoNum type="arabicPeriod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Find out the bug </a:t>
              </a:r>
            </a:p>
            <a:p>
              <a:pPr marL="137774" indent="-137774">
                <a:buAutoNum type="arabicPeriod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Trial and error the program</a:t>
              </a:r>
            </a:p>
            <a:p>
              <a:pPr marL="137774" indent="-137774">
                <a:buAutoNum type="arabicPeriod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Make improvement (Kaizen)</a:t>
              </a:r>
            </a:p>
            <a:p>
              <a:pPr marL="137774" indent="-137774">
                <a:buAutoNum type="arabicPeriod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Fixing system </a:t>
              </a:r>
            </a:p>
            <a:p>
              <a:pPr marL="137774" indent="-137774">
                <a:buAutoNum type="arabicPeriod"/>
              </a:pPr>
              <a:endParaRPr lang="en-US" sz="72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327522" y="-384779"/>
            <a:ext cx="2157858" cy="1398819"/>
            <a:chOff x="404342" y="941337"/>
            <a:chExt cx="4028002" cy="2611128"/>
          </a:xfrm>
        </p:grpSpPr>
        <p:sp>
          <p:nvSpPr>
            <p:cNvPr id="123" name="Round Diagonal Corner Rectangle 122"/>
            <p:cNvSpPr/>
            <p:nvPr/>
          </p:nvSpPr>
          <p:spPr>
            <a:xfrm>
              <a:off x="494353" y="1177959"/>
              <a:ext cx="3937991" cy="2142155"/>
            </a:xfrm>
            <a:prstGeom prst="round2Diag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405070" y="1094294"/>
              <a:ext cx="3968883" cy="2174935"/>
            </a:xfrm>
            <a:custGeom>
              <a:avLst/>
              <a:gdLst>
                <a:gd name="connsiteX0" fmla="*/ 294591 w 3000054"/>
                <a:gd name="connsiteY0" fmla="*/ 0 h 1767508"/>
                <a:gd name="connsiteX1" fmla="*/ 3000054 w 3000054"/>
                <a:gd name="connsiteY1" fmla="*/ 0 h 1767508"/>
                <a:gd name="connsiteX2" fmla="*/ 3000054 w 3000054"/>
                <a:gd name="connsiteY2" fmla="*/ 1472917 h 1767508"/>
                <a:gd name="connsiteX3" fmla="*/ 2705463 w 3000054"/>
                <a:gd name="connsiteY3" fmla="*/ 1767508 h 1767508"/>
                <a:gd name="connsiteX4" fmla="*/ 0 w 3000054"/>
                <a:gd name="connsiteY4" fmla="*/ 1767508 h 1767508"/>
                <a:gd name="connsiteX5" fmla="*/ 0 w 3000054"/>
                <a:gd name="connsiteY5" fmla="*/ 627025 h 1767508"/>
                <a:gd name="connsiteX6" fmla="*/ 0 w 3000054"/>
                <a:gd name="connsiteY6" fmla="*/ 294591 h 1767508"/>
                <a:gd name="connsiteX7" fmla="*/ 0 w 3000054"/>
                <a:gd name="connsiteY7" fmla="*/ 3290 h 1767508"/>
                <a:gd name="connsiteX8" fmla="*/ 261955 w 3000054"/>
                <a:gd name="connsiteY8" fmla="*/ 3290 h 176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0054" h="1767508">
                  <a:moveTo>
                    <a:pt x="294591" y="0"/>
                  </a:moveTo>
                  <a:lnTo>
                    <a:pt x="3000054" y="0"/>
                  </a:lnTo>
                  <a:lnTo>
                    <a:pt x="3000054" y="1472917"/>
                  </a:lnTo>
                  <a:cubicBezTo>
                    <a:pt x="3000054" y="1635615"/>
                    <a:pt x="2868161" y="1767508"/>
                    <a:pt x="2705463" y="1767508"/>
                  </a:cubicBezTo>
                  <a:lnTo>
                    <a:pt x="0" y="1767508"/>
                  </a:lnTo>
                  <a:lnTo>
                    <a:pt x="0" y="627025"/>
                  </a:lnTo>
                  <a:lnTo>
                    <a:pt x="0" y="294591"/>
                  </a:lnTo>
                  <a:lnTo>
                    <a:pt x="0" y="3290"/>
                  </a:lnTo>
                  <a:lnTo>
                    <a:pt x="261955" y="329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25" name="Round Diagonal Corner Rectangle 124"/>
            <p:cNvSpPr/>
            <p:nvPr/>
          </p:nvSpPr>
          <p:spPr>
            <a:xfrm>
              <a:off x="404342" y="941337"/>
              <a:ext cx="2336532" cy="332515"/>
            </a:xfrm>
            <a:prstGeom prst="round2Diag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89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CONCEPT DISCUSSION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83132" y="1280133"/>
              <a:ext cx="3944073" cy="2272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Discussion Activity </a:t>
              </a:r>
            </a:p>
            <a:p>
              <a:pPr marL="137774" indent="-137774">
                <a:buAutoNum type="arabicPeriod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Visiting production line (BF43) to identify PLC of the machine</a:t>
              </a:r>
            </a:p>
            <a:p>
              <a:pPr marL="137774" indent="-137774">
                <a:buAutoNum type="arabicPeriod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Define purposes and set target for project with DX department.</a:t>
              </a:r>
            </a:p>
            <a:p>
              <a:pPr marL="137774" indent="-137774">
                <a:buAutoNum type="arabicPeriod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Consult with several department</a:t>
              </a:r>
            </a:p>
            <a:p>
              <a:pPr marL="321473" lvl="1" indent="-137774">
                <a:buFont typeface="Arial" panose="020B0604020202020204" pitchFamily="34" charset="0"/>
                <a:buChar char="•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Borrowing PLC to make dummy/prototype</a:t>
              </a:r>
            </a:p>
            <a:p>
              <a:pPr marL="321473" lvl="1" indent="-137774">
                <a:buFont typeface="Arial" panose="020B0604020202020204" pitchFamily="34" charset="0"/>
                <a:buChar char="•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Procurement proposing the application.</a:t>
              </a:r>
            </a:p>
            <a:p>
              <a:pPr marL="137774" indent="-137774">
                <a:buAutoNum type="arabicPeriod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Determine device to be used for IoT (dummy)</a:t>
              </a:r>
            </a:p>
            <a:p>
              <a:endParaRPr lang="en-US" sz="804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4" name="Rectangle 163"/>
          <p:cNvSpPr/>
          <p:nvPr/>
        </p:nvSpPr>
        <p:spPr>
          <a:xfrm>
            <a:off x="3810831" y="649191"/>
            <a:ext cx="3890610" cy="2646924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72" name="TextBox 171"/>
          <p:cNvSpPr txBox="1"/>
          <p:nvPr/>
        </p:nvSpPr>
        <p:spPr>
          <a:xfrm>
            <a:off x="4305020" y="678520"/>
            <a:ext cx="2178445" cy="3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2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23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 install </a:t>
            </a:r>
            <a:r>
              <a:rPr lang="en-US" sz="72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kibana</a:t>
            </a:r>
            <a:r>
              <a:rPr lang="en-US" sz="72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locally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6154020" y="1499294"/>
            <a:ext cx="2178445" cy="32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3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node red to send data</a:t>
            </a:r>
          </a:p>
          <a:p>
            <a:endParaRPr lang="en-US" sz="80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214" y="1640696"/>
            <a:ext cx="1196784" cy="648258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185" name="Rounded Rectangle 184"/>
          <p:cNvSpPr/>
          <p:nvPr/>
        </p:nvSpPr>
        <p:spPr>
          <a:xfrm>
            <a:off x="9816553" y="2968932"/>
            <a:ext cx="1148903" cy="223521"/>
          </a:xfrm>
          <a:prstGeom prst="roundRect">
            <a:avLst/>
          </a:pr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7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red schema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450895" y="3562963"/>
            <a:ext cx="1894479" cy="22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Finished around 3 weeks</a:t>
            </a:r>
          </a:p>
        </p:txBody>
      </p:sp>
      <p:sp>
        <p:nvSpPr>
          <p:cNvPr id="59" name="Right Arrow 58"/>
          <p:cNvSpPr/>
          <p:nvPr/>
        </p:nvSpPr>
        <p:spPr>
          <a:xfrm>
            <a:off x="9464612" y="3849635"/>
            <a:ext cx="1422844" cy="17012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66" name="Rectangle 65"/>
          <p:cNvSpPr/>
          <p:nvPr/>
        </p:nvSpPr>
        <p:spPr>
          <a:xfrm>
            <a:off x="3053118" y="4731500"/>
            <a:ext cx="4706741" cy="2893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71" dirty="0">
                <a:solidFill>
                  <a:schemeClr val="tx1"/>
                </a:solidFill>
              </a:rPr>
              <a:t>SUCCEED CONNECTING AND VISUALIZING IOT SYSTEM   </a:t>
            </a:r>
          </a:p>
        </p:txBody>
      </p:sp>
      <p:sp>
        <p:nvSpPr>
          <p:cNvPr id="67" name="Right Arrow 66"/>
          <p:cNvSpPr/>
          <p:nvPr/>
        </p:nvSpPr>
        <p:spPr>
          <a:xfrm>
            <a:off x="9327522" y="1879764"/>
            <a:ext cx="244592" cy="17012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68" name="Right Arrow 67"/>
          <p:cNvSpPr/>
          <p:nvPr/>
        </p:nvSpPr>
        <p:spPr>
          <a:xfrm>
            <a:off x="9365989" y="2049886"/>
            <a:ext cx="261590" cy="17012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01" name="Round Diagonal Corner Rectangle 100"/>
          <p:cNvSpPr/>
          <p:nvPr/>
        </p:nvSpPr>
        <p:spPr>
          <a:xfrm>
            <a:off x="1465394" y="702204"/>
            <a:ext cx="2243623" cy="3887894"/>
          </a:xfrm>
          <a:prstGeom prst="round2Diag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76" name="Freeform 75"/>
          <p:cNvSpPr/>
          <p:nvPr/>
        </p:nvSpPr>
        <p:spPr>
          <a:xfrm>
            <a:off x="1386154" y="637208"/>
            <a:ext cx="2275322" cy="3887896"/>
          </a:xfrm>
          <a:custGeom>
            <a:avLst/>
            <a:gdLst>
              <a:gd name="connsiteX0" fmla="*/ 294591 w 3000054"/>
              <a:gd name="connsiteY0" fmla="*/ 0 h 1767508"/>
              <a:gd name="connsiteX1" fmla="*/ 3000054 w 3000054"/>
              <a:gd name="connsiteY1" fmla="*/ 0 h 1767508"/>
              <a:gd name="connsiteX2" fmla="*/ 3000054 w 3000054"/>
              <a:gd name="connsiteY2" fmla="*/ 1472917 h 1767508"/>
              <a:gd name="connsiteX3" fmla="*/ 2705463 w 3000054"/>
              <a:gd name="connsiteY3" fmla="*/ 1767508 h 1767508"/>
              <a:gd name="connsiteX4" fmla="*/ 0 w 3000054"/>
              <a:gd name="connsiteY4" fmla="*/ 1767508 h 1767508"/>
              <a:gd name="connsiteX5" fmla="*/ 0 w 3000054"/>
              <a:gd name="connsiteY5" fmla="*/ 627025 h 1767508"/>
              <a:gd name="connsiteX6" fmla="*/ 0 w 3000054"/>
              <a:gd name="connsiteY6" fmla="*/ 294591 h 1767508"/>
              <a:gd name="connsiteX7" fmla="*/ 0 w 3000054"/>
              <a:gd name="connsiteY7" fmla="*/ 3290 h 1767508"/>
              <a:gd name="connsiteX8" fmla="*/ 261955 w 3000054"/>
              <a:gd name="connsiteY8" fmla="*/ 3290 h 176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0054" h="1767508">
                <a:moveTo>
                  <a:pt x="294591" y="0"/>
                </a:moveTo>
                <a:lnTo>
                  <a:pt x="3000054" y="0"/>
                </a:lnTo>
                <a:lnTo>
                  <a:pt x="3000054" y="1472917"/>
                </a:lnTo>
                <a:cubicBezTo>
                  <a:pt x="3000054" y="1635615"/>
                  <a:pt x="2868161" y="1767508"/>
                  <a:pt x="2705463" y="1767508"/>
                </a:cubicBezTo>
                <a:lnTo>
                  <a:pt x="0" y="1767508"/>
                </a:lnTo>
                <a:lnTo>
                  <a:pt x="0" y="627025"/>
                </a:lnTo>
                <a:lnTo>
                  <a:pt x="0" y="294591"/>
                </a:lnTo>
                <a:lnTo>
                  <a:pt x="0" y="3290"/>
                </a:lnTo>
                <a:lnTo>
                  <a:pt x="261955" y="329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93" name="TextBox 92"/>
          <p:cNvSpPr txBox="1"/>
          <p:nvPr/>
        </p:nvSpPr>
        <p:spPr>
          <a:xfrm>
            <a:off x="1319302" y="1025275"/>
            <a:ext cx="1809998" cy="29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4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3699" lvl="1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 PLC program</a:t>
            </a: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810" b="89048" l="31667" r="70167">
                        <a14:foregroundMark x1="48500" y1="45873" x2="50167" y2="57619"/>
                        <a14:foregroundMark x1="42333" y1="48730" x2="64500" y2="64603"/>
                        <a14:foregroundMark x1="63083" y1="46349" x2="37833" y2="70000"/>
                        <a14:foregroundMark x1="37333" y1="39524" x2="55667" y2="77619"/>
                        <a14:foregroundMark x1="40000" y1="55079" x2="38250" y2="68889"/>
                        <a14:foregroundMark x1="44917" y1="40635" x2="46417" y2="37460"/>
                        <a14:foregroundMark x1="44000" y1="42698" x2="45667" y2="46508"/>
                        <a14:foregroundMark x1="43250" y1="43492" x2="42833" y2="62063"/>
                        <a14:foregroundMark x1="43167" y1="41270" x2="37417" y2="66190"/>
                        <a14:foregroundMark x1="43083" y1="39841" x2="32917" y2="62540"/>
                        <a14:foregroundMark x1="33917" y1="62063" x2="41167" y2="66190"/>
                        <a14:foregroundMark x1="41500" y1="63810" x2="46000" y2="54603"/>
                        <a14:foregroundMark x1="48917" y1="60476" x2="66917" y2="64921"/>
                        <a14:foregroundMark x1="62500" y1="40000" x2="62167" y2="75397"/>
                        <a14:foregroundMark x1="64500" y1="49048" x2="63583" y2="65873"/>
                        <a14:foregroundMark x1="63833" y1="44444" x2="56667" y2="60317"/>
                        <a14:foregroundMark x1="62667" y1="36825" x2="48833" y2="50317"/>
                        <a14:foregroundMark x1="54333" y1="29683" x2="61500" y2="62540"/>
                        <a14:foregroundMark x1="52167" y1="26508" x2="48167" y2="48571"/>
                        <a14:foregroundMark x1="48833" y1="28730" x2="61083" y2="42222"/>
                        <a14:foregroundMark x1="49583" y1="35238" x2="56083" y2="44127"/>
                        <a14:foregroundMark x1="45083" y1="38730" x2="56833" y2="56190"/>
                        <a14:foregroundMark x1="49333" y1="25238" x2="45833" y2="43968"/>
                        <a14:foregroundMark x1="44667" y1="71587" x2="49583" y2="58889"/>
                        <a14:foregroundMark x1="49333" y1="72857" x2="49083" y2="59524"/>
                        <a14:foregroundMark x1="54417" y1="70159" x2="53083" y2="56508"/>
                        <a14:foregroundMark x1="55667" y1="76349" x2="51250" y2="60159"/>
                        <a14:foregroundMark x1="59333" y1="71429" x2="52917" y2="54762"/>
                        <a14:foregroundMark x1="56167" y1="73016" x2="46583" y2="36825"/>
                        <a14:foregroundMark x1="59250" y1="73492" x2="60417" y2="60159"/>
                        <a14:foregroundMark x1="42500" y1="73333" x2="49250" y2="50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03" t="15646" r="31871" b="15543"/>
          <a:stretch/>
        </p:blipFill>
        <p:spPr>
          <a:xfrm>
            <a:off x="1722500" y="2183009"/>
            <a:ext cx="526704" cy="5371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9" name="Round Diagonal Corner Rectangle 88"/>
          <p:cNvSpPr/>
          <p:nvPr/>
        </p:nvSpPr>
        <p:spPr>
          <a:xfrm>
            <a:off x="1382626" y="516103"/>
            <a:ext cx="2278850" cy="231661"/>
          </a:xfrm>
          <a:prstGeom prst="round2Diag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4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DEVELOPMENT ACTIVITIES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551" b="89888" l="0" r="100000">
                        <a14:foregroundMark x1="27915" y1="64045" x2="27915" y2="64045"/>
                        <a14:foregroundMark x1="25088" y1="52809" x2="27208" y2="58989"/>
                        <a14:foregroundMark x1="30389" y1="70787" x2="30389" y2="66292"/>
                        <a14:foregroundMark x1="30035" y1="56742" x2="32862" y2="51124"/>
                        <a14:foregroundMark x1="21555" y1="70225" x2="26148" y2="65169"/>
                        <a14:foregroundMark x1="40283" y1="64607" x2="40636" y2="64045"/>
                        <a14:foregroundMark x1="13781" y1="69101" x2="13781" y2="69101"/>
                        <a14:foregroundMark x1="3180" y1="64607" x2="3180" y2="63483"/>
                        <a14:foregroundMark x1="9187" y1="72472" x2="6714" y2="71348"/>
                        <a14:foregroundMark x1="11661" y1="48876" x2="10247" y2="48876"/>
                        <a14:foregroundMark x1="75972" y1="62360" x2="75618" y2="68539"/>
                        <a14:foregroundMark x1="83746" y1="60112" x2="84099" y2="60112"/>
                        <a14:foregroundMark x1="88693" y1="67416" x2="88693" y2="67416"/>
                        <a14:foregroundMark x1="90106" y1="62360" x2="89753" y2="65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06" y="1274446"/>
            <a:ext cx="769986" cy="4938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841" y="4512372"/>
            <a:ext cx="491230" cy="1757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71386" y1="58104" x2="75753" y2="54740"/>
                        <a14:foregroundMark x1="83283" y1="56575" x2="82831" y2="51682"/>
                        <a14:foregroundMark x1="87199" y1="42813" x2="85392" y2="36086"/>
                        <a14:foregroundMark x1="81476" y1="42813" x2="81175" y2="38838"/>
                        <a14:foregroundMark x1="82681" y1="26606" x2="82078" y2="21407"/>
                        <a14:foregroundMark x1="80120" y1="16208" x2="80723" y2="18349"/>
                        <a14:foregroundMark x1="81175" y1="19878" x2="80873" y2="17431"/>
                        <a14:foregroundMark x1="83283" y1="36086" x2="79970" y2="22018"/>
                        <a14:foregroundMark x1="87199" y1="56881" x2="88855" y2="61774"/>
                        <a14:foregroundMark x1="60843" y1="68196" x2="60843" y2="72171"/>
                        <a14:foregroundMark x1="69127" y1="70642" x2="69127" y2="70642"/>
                        <a14:foregroundMark x1="48042" y1="44037" x2="48042" y2="48318"/>
                        <a14:foregroundMark x1="45633" y1="47095" x2="45331" y2="50153"/>
                        <a14:foregroundMark x1="35693" y1="50459" x2="35693" y2="52294"/>
                        <a14:foregroundMark x1="26355" y1="49541" x2="26355" y2="49541"/>
                        <a14:foregroundMark x1="26205" y1="54434" x2="26205" y2="56575"/>
                        <a14:foregroundMark x1="19127" y1="48930" x2="18976" y2="51682"/>
                        <a14:foregroundMark x1="16114" y1="44954" x2="15813" y2="48012"/>
                        <a14:foregroundMark x1="43825" y1="28135" x2="42922" y2="29664"/>
                        <a14:foregroundMark x1="42771" y1="12844" x2="43072" y2="13456"/>
                        <a14:foregroundMark x1="72741" y1="16208" x2="73193" y2="16208"/>
                        <a14:foregroundMark x1="72440" y1="13761" x2="73645" y2="12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72" y="1354275"/>
            <a:ext cx="792082" cy="3977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21" y="2157672"/>
            <a:ext cx="588187" cy="5998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1" name="Picture 2" descr="Node-RED - Wikipedi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695" y="3524145"/>
            <a:ext cx="535219" cy="5457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Rectangle 2"/>
          <p:cNvSpPr/>
          <p:nvPr/>
        </p:nvSpPr>
        <p:spPr>
          <a:xfrm>
            <a:off x="1305354" y="1999947"/>
            <a:ext cx="1346202" cy="19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3699" lvl="1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 Middleware configuration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463787" y="2015562"/>
            <a:ext cx="852477" cy="19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3699" lvl="1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Data sender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514237" y="1110977"/>
            <a:ext cx="762709" cy="19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3699" lvl="1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Database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389914" y="2972493"/>
            <a:ext cx="2275090" cy="2077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83699" lvl="1"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VISUALIZATION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5548" y="1514893"/>
            <a:ext cx="1669047" cy="19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Unable send data from EMQX to ELK Stack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54985" y="2324058"/>
            <a:ext cx="1171933" cy="19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 port can not connect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71901" y="912520"/>
            <a:ext cx="991688" cy="5361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756" y="929308"/>
            <a:ext cx="923276" cy="5193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19002" y="1648551"/>
            <a:ext cx="1102840" cy="63254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7" name="Group 46"/>
          <p:cNvGrpSpPr/>
          <p:nvPr/>
        </p:nvGrpSpPr>
        <p:grpSpPr>
          <a:xfrm>
            <a:off x="4344484" y="2473962"/>
            <a:ext cx="1011521" cy="758641"/>
            <a:chOff x="6038056" y="5035405"/>
            <a:chExt cx="1888172" cy="14161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274077" y="4799384"/>
              <a:ext cx="1416129" cy="1888172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25" name="Oval 24"/>
            <p:cNvSpPr/>
            <p:nvPr/>
          </p:nvSpPr>
          <p:spPr>
            <a:xfrm>
              <a:off x="7311423" y="5501553"/>
              <a:ext cx="457795" cy="457795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9" name="Straight Arrow Connector 28"/>
            <p:cNvCxnSpPr>
              <a:stCxn id="25" idx="1"/>
            </p:cNvCxnSpPr>
            <p:nvPr/>
          </p:nvCxnSpPr>
          <p:spPr>
            <a:xfrm flipH="1" flipV="1">
              <a:off x="6673727" y="5427161"/>
              <a:ext cx="704739" cy="14143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6193761" y="2472450"/>
            <a:ext cx="1010605" cy="758641"/>
            <a:chOff x="9642298" y="5010927"/>
            <a:chExt cx="1886463" cy="14161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2298" y="5010927"/>
              <a:ext cx="1886463" cy="141613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90" name="Oval 89"/>
            <p:cNvSpPr/>
            <p:nvPr/>
          </p:nvSpPr>
          <p:spPr>
            <a:xfrm>
              <a:off x="10889194" y="5552355"/>
              <a:ext cx="457795" cy="457795"/>
            </a:xfrm>
            <a:prstGeom prst="ellipse">
              <a:avLst/>
            </a:prstGeom>
            <a:noFill/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106" name="Straight Arrow Connector 105"/>
            <p:cNvCxnSpPr>
              <a:stCxn id="90" idx="1"/>
            </p:cNvCxnSpPr>
            <p:nvPr/>
          </p:nvCxnSpPr>
          <p:spPr>
            <a:xfrm flipH="1" flipV="1">
              <a:off x="10208574" y="5475622"/>
              <a:ext cx="747663" cy="143776"/>
            </a:xfrm>
            <a:prstGeom prst="straightConnector1">
              <a:avLst/>
            </a:prstGeom>
            <a:ln w="57150"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Rectangle 107"/>
          <p:cNvSpPr/>
          <p:nvPr/>
        </p:nvSpPr>
        <p:spPr>
          <a:xfrm>
            <a:off x="3795537" y="3340792"/>
            <a:ext cx="3890610" cy="1256054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10" name="Round Diagonal Corner Rectangle 109"/>
          <p:cNvSpPr/>
          <p:nvPr/>
        </p:nvSpPr>
        <p:spPr>
          <a:xfrm>
            <a:off x="3784498" y="3329972"/>
            <a:ext cx="1467194" cy="164814"/>
          </a:xfrm>
          <a:prstGeom prst="round2Diag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200208" y="747764"/>
            <a:ext cx="1064715" cy="19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</a:t>
            </a:r>
            <a:r>
              <a:rPr lang="en-US" sz="64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kibana</a:t>
            </a: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server</a:t>
            </a:r>
          </a:p>
        </p:txBody>
      </p:sp>
      <p:pic>
        <p:nvPicPr>
          <p:cNvPr id="179" name="Picture 17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05137" y="3609342"/>
            <a:ext cx="1562243" cy="796033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49" name="Rounded Rectangle 48"/>
          <p:cNvSpPr/>
          <p:nvPr/>
        </p:nvSpPr>
        <p:spPr>
          <a:xfrm>
            <a:off x="4320750" y="495578"/>
            <a:ext cx="2849182" cy="248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4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FOUND AND COUNTERMEASURE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306134" y="2328182"/>
            <a:ext cx="2178445" cy="19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Unplug peripheral</a:t>
            </a:r>
            <a:endParaRPr lang="en-US" sz="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66797" y="3559926"/>
            <a:ext cx="1292179" cy="9202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0" name="Rounded Rectangle 179"/>
          <p:cNvSpPr/>
          <p:nvPr/>
        </p:nvSpPr>
        <p:spPr>
          <a:xfrm>
            <a:off x="4532175" y="4350801"/>
            <a:ext cx="1077071" cy="1980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3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 PLC to network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6388274" y="4325195"/>
            <a:ext cx="1107318" cy="2160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3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389914" y="912521"/>
            <a:ext cx="2271562" cy="2077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CONNECTING PLC TO NETWORK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2116393" y="3270415"/>
            <a:ext cx="690574" cy="19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3699" lvl="1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 Index 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1296977" y="3261555"/>
            <a:ext cx="826829" cy="19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3699" lvl="1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 Data input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2677930" y="3261554"/>
            <a:ext cx="932949" cy="29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6160" lvl="1" indent="-122461" algn="ctr">
              <a:buAutoNum type="arabicParenR" startAt="3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b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editor</a:t>
            </a:r>
          </a:p>
        </p:txBody>
      </p:sp>
      <p:pic>
        <p:nvPicPr>
          <p:cNvPr id="4100" name="Picture 4" descr="elastic-logo-v-full-color - DATARUS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5" t="20490" r="25179" b="22217"/>
          <a:stretch/>
        </p:blipFill>
        <p:spPr bwMode="auto">
          <a:xfrm>
            <a:off x="2242164" y="3457766"/>
            <a:ext cx="544145" cy="6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Kibana View - Coralogix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951" y="3521067"/>
            <a:ext cx="559168" cy="55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5479418" y="1130456"/>
            <a:ext cx="511579" cy="12891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7" name="Right Arrow 76"/>
          <p:cNvSpPr/>
          <p:nvPr/>
        </p:nvSpPr>
        <p:spPr>
          <a:xfrm>
            <a:off x="5511349" y="1906771"/>
            <a:ext cx="511579" cy="12891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8" name="Right Arrow 77"/>
          <p:cNvSpPr/>
          <p:nvPr/>
        </p:nvSpPr>
        <p:spPr>
          <a:xfrm>
            <a:off x="5532828" y="2779005"/>
            <a:ext cx="511579" cy="12891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859832" y="696017"/>
            <a:ext cx="3890610" cy="2646924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</p:spTree>
    <p:extLst>
      <p:ext uri="{BB962C8B-B14F-4D97-AF65-F5344CB8AC3E}">
        <p14:creationId xmlns:p14="http://schemas.microsoft.com/office/powerpoint/2010/main" val="151750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プレゼンテーションスライドテンプレート_4x3_170518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1207B0F-13EC-4822-81CA-CBEA25738B37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3C8A32F162547828F275E88D45467" ma:contentTypeVersion="14" ma:contentTypeDescription="Create a new document." ma:contentTypeScope="" ma:versionID="dc83cea725b073343905301377376b67">
  <xsd:schema xmlns:xsd="http://www.w3.org/2001/XMLSchema" xmlns:xs="http://www.w3.org/2001/XMLSchema" xmlns:p="http://schemas.microsoft.com/office/2006/metadata/properties" xmlns:ns2="356641f8-e38d-4ca1-b160-262fcc01c8f5" xmlns:ns3="9f284b11-b38a-40b3-9364-49a18294c09f" targetNamespace="http://schemas.microsoft.com/office/2006/metadata/properties" ma:root="true" ma:fieldsID="1b156f21d64d0ded70a0be13f7d3362f" ns2:_="" ns3:_="">
    <xsd:import namespace="356641f8-e38d-4ca1-b160-262fcc01c8f5"/>
    <xsd:import namespace="9f284b11-b38a-40b3-9364-49a18294c0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_Flow_SignoffStatus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6641f8-e38d-4ca1-b160-262fcc01c8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_Flow_SignoffStatus" ma:index="18" nillable="true" ma:displayName="Sign-off status" ma:internalName="Sign_x002d_off_x0020_status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284b11-b38a-40b3-9364-49a18294c09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356641f8-e38d-4ca1-b160-262fcc01c8f5" xsi:nil="true"/>
  </documentManagement>
</p:properties>
</file>

<file path=customXml/itemProps1.xml><?xml version="1.0" encoding="utf-8"?>
<ds:datastoreItem xmlns:ds="http://schemas.openxmlformats.org/officeDocument/2006/customXml" ds:itemID="{B27E1DB7-52E9-481A-A29E-5DA067EE2D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3F6174-D21E-446F-B0D2-5E40CB941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6641f8-e38d-4ca1-b160-262fcc01c8f5"/>
    <ds:schemaRef ds:uri="9f284b11-b38a-40b3-9364-49a18294c0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A30BCC-6D54-4901-A6EB-2D7F499D576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9f284b11-b38a-40b3-9364-49a18294c09f"/>
    <ds:schemaRef ds:uri="356641f8-e38d-4ca1-b160-262fcc01c8f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4516</TotalTime>
  <Words>1116</Words>
  <Application>Microsoft Office PowerPoint</Application>
  <PresentationFormat>On-screen Show (16:9)</PresentationFormat>
  <Paragraphs>290</Paragraphs>
  <Slides>11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Arial Black</vt:lpstr>
      <vt:lpstr>Assimilate</vt:lpstr>
      <vt:lpstr>Meiryo UI</vt:lpstr>
      <vt:lpstr>Paytone One</vt:lpstr>
      <vt:lpstr>Plus Jakarta Sans Medium</vt:lpstr>
      <vt:lpstr>Times New Roman</vt:lpstr>
      <vt:lpstr>Verdana</vt:lpstr>
      <vt:lpstr>Wingdings</vt:lpstr>
      <vt:lpstr>プレゼンテーションスライドテンプレート_4x3_170518</vt:lpstr>
      <vt:lpstr>PowerPoint Presentation</vt:lpstr>
      <vt:lpstr>PowerPoint Presentation</vt:lpstr>
      <vt:lpstr>DETAIL SYSTEM</vt:lpstr>
      <vt:lpstr>RESULT</vt:lpstr>
      <vt:lpstr>LEARNING POINT</vt:lpstr>
      <vt:lpstr>PowerPoint Presentation</vt:lpstr>
      <vt:lpstr>IOT PLC PROJECT</vt:lpstr>
      <vt:lpstr>IOT PLC PROJECT</vt:lpstr>
      <vt:lpstr>DEVELOPMENT PROCESS</vt:lpstr>
      <vt:lpstr>IOT PLC PROJECT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ITPKL15</dc:creator>
  <cp:lastModifiedBy>ITPKL10</cp:lastModifiedBy>
  <cp:revision>192</cp:revision>
  <dcterms:modified xsi:type="dcterms:W3CDTF">2023-08-01T10:15:47Z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0x010100F593C8A32F162547828F275E88D45467</vt:lpwstr>
  </property>
</Properties>
</file>